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4"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0" r:id="rId4"/>
  </p:sldMasterIdLst>
  <p:notesMasterIdLst>
    <p:notesMasterId r:id="rId50"/>
  </p:notesMasterIdLst>
  <p:sldIdLst>
    <p:sldId id="449" r:id="rId5"/>
    <p:sldId id="316" r:id="rId6"/>
    <p:sldId id="317" r:id="rId7"/>
    <p:sldId id="494" r:id="rId8"/>
    <p:sldId id="488" r:id="rId9"/>
    <p:sldId id="491" r:id="rId10"/>
    <p:sldId id="492" r:id="rId11"/>
    <p:sldId id="464" r:id="rId12"/>
    <p:sldId id="482" r:id="rId13"/>
    <p:sldId id="483" r:id="rId14"/>
    <p:sldId id="493" r:id="rId15"/>
    <p:sldId id="465" r:id="rId16"/>
    <p:sldId id="495" r:id="rId17"/>
    <p:sldId id="466" r:id="rId18"/>
    <p:sldId id="467" r:id="rId19"/>
    <p:sldId id="521" r:id="rId20"/>
    <p:sldId id="469" r:id="rId21"/>
    <p:sldId id="470" r:id="rId22"/>
    <p:sldId id="499" r:id="rId23"/>
    <p:sldId id="500" r:id="rId24"/>
    <p:sldId id="501" r:id="rId25"/>
    <p:sldId id="497" r:id="rId26"/>
    <p:sldId id="496" r:id="rId27"/>
    <p:sldId id="502" r:id="rId28"/>
    <p:sldId id="503" r:id="rId29"/>
    <p:sldId id="504" r:id="rId30"/>
    <p:sldId id="505" r:id="rId31"/>
    <p:sldId id="506" r:id="rId32"/>
    <p:sldId id="498" r:id="rId33"/>
    <p:sldId id="507" r:id="rId34"/>
    <p:sldId id="508" r:id="rId35"/>
    <p:sldId id="509" r:id="rId36"/>
    <p:sldId id="510" r:id="rId37"/>
    <p:sldId id="511" r:id="rId38"/>
    <p:sldId id="512" r:id="rId39"/>
    <p:sldId id="513" r:id="rId40"/>
    <p:sldId id="522" r:id="rId41"/>
    <p:sldId id="514" r:id="rId42"/>
    <p:sldId id="517" r:id="rId43"/>
    <p:sldId id="515" r:id="rId44"/>
    <p:sldId id="518" r:id="rId45"/>
    <p:sldId id="519" r:id="rId46"/>
    <p:sldId id="520" r:id="rId47"/>
    <p:sldId id="474" r:id="rId48"/>
    <p:sldId id="475" r:id="rId49"/>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4269">
          <p15:clr>
            <a:srgbClr val="A4A3A4"/>
          </p15:clr>
        </p15:guide>
        <p15:guide id="2" pos="340">
          <p15:clr>
            <a:srgbClr val="A4A3A4"/>
          </p15:clr>
        </p15:guide>
        <p15:guide id="3" pos="1927">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FFFDF"/>
    <a:srgbClr val="E7FAFD"/>
    <a:srgbClr val="66FFCC"/>
    <a:srgbClr val="E8FCFE"/>
    <a:srgbClr val="663300"/>
    <a:srgbClr val="85FFD6"/>
    <a:srgbClr val="53FFC6"/>
    <a:srgbClr val="2750AB"/>
    <a:srgbClr val="002C78"/>
    <a:srgbClr val="21438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C083E6E3-FA7D-4D7B-A595-EF9225AFEA82}" styleName="Светлый стиль 1 — акцент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F2DE63D5-997A-4646-A377-4702673A728D}" styleName="Светлый стиль 2 — акцент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FECB4D8-DB02-4DC6-A0A2-4F2EBAE1DC90}" styleName="Средний стиль 1 — акцент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659" autoAdjust="0"/>
    <p:restoredTop sz="95545" autoAdjust="0"/>
  </p:normalViewPr>
  <p:slideViewPr>
    <p:cSldViewPr>
      <p:cViewPr>
        <p:scale>
          <a:sx n="108" d="100"/>
          <a:sy n="108" d="100"/>
        </p:scale>
        <p:origin x="976" y="-336"/>
      </p:cViewPr>
      <p:guideLst>
        <p:guide orient="horz" pos="4269"/>
        <p:guide pos="340"/>
        <p:guide pos="1927"/>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50" Type="http://schemas.openxmlformats.org/officeDocument/2006/relationships/notesMaster" Target="notesMasters/notesMaster1.xml"/><Relationship Id="rId51" Type="http://schemas.openxmlformats.org/officeDocument/2006/relationships/presProps" Target="presProps.xml"/><Relationship Id="rId52" Type="http://schemas.openxmlformats.org/officeDocument/2006/relationships/viewProps" Target="viewProps.xml"/><Relationship Id="rId53" Type="http://schemas.openxmlformats.org/officeDocument/2006/relationships/theme" Target="theme/theme1.xml"/><Relationship Id="rId54" Type="http://schemas.openxmlformats.org/officeDocument/2006/relationships/tableStyles" Target="tableStyles.xml"/><Relationship Id="rId40" Type="http://schemas.openxmlformats.org/officeDocument/2006/relationships/slide" Target="slides/slide36.xml"/><Relationship Id="rId41" Type="http://schemas.openxmlformats.org/officeDocument/2006/relationships/slide" Target="slides/slide37.xml"/><Relationship Id="rId42" Type="http://schemas.openxmlformats.org/officeDocument/2006/relationships/slide" Target="slides/slide38.xml"/><Relationship Id="rId43" Type="http://schemas.openxmlformats.org/officeDocument/2006/relationships/slide" Target="slides/slide39.xml"/><Relationship Id="rId44" Type="http://schemas.openxmlformats.org/officeDocument/2006/relationships/slide" Target="slides/slide40.xml"/><Relationship Id="rId45" Type="http://schemas.openxmlformats.org/officeDocument/2006/relationships/slide" Target="slides/slide41.xml"/><Relationship Id="rId46" Type="http://schemas.openxmlformats.org/officeDocument/2006/relationships/slide" Target="slides/slide42.xml"/><Relationship Id="rId47" Type="http://schemas.openxmlformats.org/officeDocument/2006/relationships/slide" Target="slides/slide43.xml"/><Relationship Id="rId48" Type="http://schemas.openxmlformats.org/officeDocument/2006/relationships/slide" Target="slides/slide44.xml"/><Relationship Id="rId49" Type="http://schemas.openxmlformats.org/officeDocument/2006/relationships/slide" Target="slides/slide45.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37" Type="http://schemas.openxmlformats.org/officeDocument/2006/relationships/slide" Target="slides/slide33.xml"/><Relationship Id="rId38" Type="http://schemas.openxmlformats.org/officeDocument/2006/relationships/slide" Target="slides/slide34.xml"/><Relationship Id="rId39" Type="http://schemas.openxmlformats.org/officeDocument/2006/relationships/slide" Target="slides/slide35.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defRPr>
            </a:lvl1pPr>
          </a:lstStyle>
          <a:p>
            <a:pPr>
              <a:defRPr/>
            </a:pPr>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defRPr>
            </a:lvl1pPr>
          </a:lstStyle>
          <a:p>
            <a:pPr>
              <a:defRPr/>
            </a:pPr>
            <a:fld id="{905B674B-12CC-451C-AB26-4534792A9C31}" type="datetimeFigureOut">
              <a:rPr lang="en-US"/>
              <a:pPr>
                <a:defRPr/>
              </a:pPr>
              <a:t>2/15/16</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defRPr>
            </a:lvl1pPr>
          </a:lstStyle>
          <a:p>
            <a:pPr>
              <a:defRPr/>
            </a:pPr>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defRPr>
            </a:lvl1pPr>
          </a:lstStyle>
          <a:p>
            <a:pPr>
              <a:defRPr/>
            </a:pPr>
            <a:fld id="{572A5AAF-689B-46C5-AEA8-B5E4FB60F770}" type="slidenum">
              <a:rPr lang="en-US"/>
              <a:pPr>
                <a:defRPr/>
              </a:pPr>
              <a:t>‹#›</a:t>
            </a:fld>
            <a:endParaRPr lang="en-US" dirty="0"/>
          </a:p>
        </p:txBody>
      </p:sp>
    </p:spTree>
    <p:extLst>
      <p:ext uri="{BB962C8B-B14F-4D97-AF65-F5344CB8AC3E}">
        <p14:creationId xmlns:p14="http://schemas.microsoft.com/office/powerpoint/2010/main" val="275592036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572A5AAF-689B-46C5-AEA8-B5E4FB60F770}" type="slidenum">
              <a:rPr lang="en-US" smtClean="0"/>
              <a:pPr>
                <a:defRPr/>
              </a:pPr>
              <a:t>1</a:t>
            </a:fld>
            <a:endParaRPr lang="en-US" dirty="0"/>
          </a:p>
        </p:txBody>
      </p:sp>
    </p:spTree>
    <p:extLst>
      <p:ext uri="{BB962C8B-B14F-4D97-AF65-F5344CB8AC3E}">
        <p14:creationId xmlns:p14="http://schemas.microsoft.com/office/powerpoint/2010/main" val="13505737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en-US" dirty="0"/>
          </a:p>
        </p:txBody>
      </p:sp>
      <p:sp>
        <p:nvSpPr>
          <p:cNvPr id="4" name="Номер слайда 3"/>
          <p:cNvSpPr>
            <a:spLocks noGrp="1"/>
          </p:cNvSpPr>
          <p:nvPr>
            <p:ph type="sldNum" sz="quarter" idx="10"/>
          </p:nvPr>
        </p:nvSpPr>
        <p:spPr/>
        <p:txBody>
          <a:bodyPr/>
          <a:lstStyle/>
          <a:p>
            <a:pPr>
              <a:defRPr/>
            </a:pPr>
            <a:fld id="{572A5AAF-689B-46C5-AEA8-B5E4FB60F770}" type="slidenum">
              <a:rPr lang="en-US" smtClean="0"/>
              <a:pPr>
                <a:defRPr/>
              </a:pPr>
              <a:t>12</a:t>
            </a:fld>
            <a:endParaRPr lang="en-US" dirty="0"/>
          </a:p>
        </p:txBody>
      </p:sp>
    </p:spTree>
    <p:extLst>
      <p:ext uri="{BB962C8B-B14F-4D97-AF65-F5344CB8AC3E}">
        <p14:creationId xmlns:p14="http://schemas.microsoft.com/office/powerpoint/2010/main" val="31212900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a:t>http://professorweb.ru/my/html/html5/level1/1_1.php</a:t>
            </a:r>
          </a:p>
          <a:p>
            <a:endParaRPr lang="en-US" dirty="0"/>
          </a:p>
          <a:p>
            <a:r>
              <a:rPr lang="ru-RU" sz="1200" kern="1200" baseline="30000" dirty="0">
                <a:solidFill>
                  <a:schemeClr val="tx1"/>
                </a:solidFill>
                <a:latin typeface="+mn-lt"/>
                <a:ea typeface="+mn-ea"/>
                <a:cs typeface="+mn-cs"/>
              </a:rPr>
              <a:t>Версии HTMLRFC 1866 — HTML 2.0, — 22.09.1995г.; HTML 3.2 — 14.01.1997г.;HTML 4.0 — 18.12.1997г.;HTML 4.01 — 24.12.1999г.;ISO/IEC 15445:2000 (ISO HTML, основан на HTML 4.01 </a:t>
            </a:r>
            <a:r>
              <a:rPr lang="ru-RU" sz="1200" kern="1200" baseline="30000" dirty="0" err="1">
                <a:solidFill>
                  <a:schemeClr val="tx1"/>
                </a:solidFill>
                <a:latin typeface="+mn-lt"/>
                <a:ea typeface="+mn-ea"/>
                <a:cs typeface="+mn-cs"/>
              </a:rPr>
              <a:t>Strict</a:t>
            </a:r>
            <a:r>
              <a:rPr lang="ru-RU" sz="1200" kern="1200" baseline="30000" dirty="0">
                <a:solidFill>
                  <a:schemeClr val="tx1"/>
                </a:solidFill>
                <a:latin typeface="+mn-lt"/>
                <a:ea typeface="+mn-ea"/>
                <a:cs typeface="+mn-cs"/>
              </a:rPr>
              <a:t>) — 15.05.2000г.; HTML 5 — с 2004 г. в </a:t>
            </a:r>
            <a:r>
              <a:rPr lang="ru-RU" sz="1200" kern="1200" baseline="30000" dirty="0" err="1">
                <a:solidFill>
                  <a:schemeClr val="tx1"/>
                </a:solidFill>
                <a:latin typeface="+mn-lt"/>
                <a:ea typeface="+mn-ea"/>
                <a:cs typeface="+mn-cs"/>
              </a:rPr>
              <a:t>разработке.Официальнои</a:t>
            </a:r>
            <a:r>
              <a:rPr lang="ru-RU" sz="1200" kern="1200" baseline="30000" dirty="0">
                <a:solidFill>
                  <a:schemeClr val="tx1"/>
                </a:solidFill>
                <a:latin typeface="+mn-lt"/>
                <a:ea typeface="+mn-ea"/>
                <a:cs typeface="+mn-cs"/>
              </a:rPr>
              <a:t>̆ спецификации HTML 1.0 не существует. До 1995г. существовало множество неофициальных стандартов HTML. Чтобы стандартная версия отличалась от них, </a:t>
            </a:r>
            <a:r>
              <a:rPr lang="ru-RU" sz="1200" kern="1200" baseline="30000" dirty="0" err="1">
                <a:solidFill>
                  <a:schemeClr val="tx1"/>
                </a:solidFill>
                <a:latin typeface="+mn-lt"/>
                <a:ea typeface="+mn-ea"/>
                <a:cs typeface="+mn-cs"/>
              </a:rPr>
              <a:t>еи</a:t>
            </a:r>
            <a:r>
              <a:rPr lang="ru-RU" sz="1200" kern="1200" baseline="30000" dirty="0">
                <a:solidFill>
                  <a:schemeClr val="tx1"/>
                </a:solidFill>
                <a:latin typeface="+mn-lt"/>
                <a:ea typeface="+mn-ea"/>
                <a:cs typeface="+mn-cs"/>
              </a:rPr>
              <a:t>̆ сразу присвоили </a:t>
            </a:r>
            <a:r>
              <a:rPr lang="ru-RU" sz="1200" kern="1200" baseline="30000" dirty="0" err="1">
                <a:solidFill>
                  <a:schemeClr val="tx1"/>
                </a:solidFill>
                <a:latin typeface="+mn-lt"/>
                <a:ea typeface="+mn-ea"/>
                <a:cs typeface="+mn-cs"/>
              </a:rPr>
              <a:t>второи</a:t>
            </a:r>
            <a:r>
              <a:rPr lang="ru-RU" sz="1200" kern="1200" baseline="30000" dirty="0">
                <a:solidFill>
                  <a:schemeClr val="tx1"/>
                </a:solidFill>
                <a:latin typeface="+mn-lt"/>
                <a:ea typeface="+mn-ea"/>
                <a:cs typeface="+mn-cs"/>
              </a:rPr>
              <a:t>̆ </a:t>
            </a:r>
            <a:r>
              <a:rPr lang="ru-RU" sz="1200" kern="1200" baseline="30000" dirty="0" err="1">
                <a:solidFill>
                  <a:schemeClr val="tx1"/>
                </a:solidFill>
                <a:latin typeface="+mn-lt"/>
                <a:ea typeface="+mn-ea"/>
                <a:cs typeface="+mn-cs"/>
              </a:rPr>
              <a:t>номер.Версия</a:t>
            </a:r>
            <a:r>
              <a:rPr lang="ru-RU" sz="1200" kern="1200" baseline="30000" dirty="0">
                <a:solidFill>
                  <a:schemeClr val="tx1"/>
                </a:solidFill>
                <a:latin typeface="+mn-lt"/>
                <a:ea typeface="+mn-ea"/>
                <a:cs typeface="+mn-cs"/>
              </a:rPr>
              <a:t> 3.1 официально никогда не предлагалась, и </a:t>
            </a:r>
            <a:r>
              <a:rPr lang="ru-RU" sz="1200" kern="1200" baseline="30000" dirty="0" err="1">
                <a:solidFill>
                  <a:schemeClr val="tx1"/>
                </a:solidFill>
                <a:latin typeface="+mn-lt"/>
                <a:ea typeface="+mn-ea"/>
                <a:cs typeface="+mn-cs"/>
              </a:rPr>
              <a:t>следующеи</a:t>
            </a:r>
            <a:r>
              <a:rPr lang="ru-RU" sz="1200" kern="1200" baseline="30000" dirty="0">
                <a:solidFill>
                  <a:schemeClr val="tx1"/>
                </a:solidFill>
                <a:latin typeface="+mn-lt"/>
                <a:ea typeface="+mn-ea"/>
                <a:cs typeface="+mn-cs"/>
              </a:rPr>
              <a:t>̆ </a:t>
            </a:r>
            <a:r>
              <a:rPr lang="ru-RU" sz="1200" kern="1200" baseline="30000" dirty="0" err="1">
                <a:solidFill>
                  <a:schemeClr val="tx1"/>
                </a:solidFill>
                <a:latin typeface="+mn-lt"/>
                <a:ea typeface="+mn-ea"/>
                <a:cs typeface="+mn-cs"/>
              </a:rPr>
              <a:t>версиеи</a:t>
            </a:r>
            <a:r>
              <a:rPr lang="ru-RU" sz="1200" kern="1200" baseline="30000" dirty="0">
                <a:solidFill>
                  <a:schemeClr val="tx1"/>
                </a:solidFill>
                <a:latin typeface="+mn-lt"/>
                <a:ea typeface="+mn-ea"/>
                <a:cs typeface="+mn-cs"/>
              </a:rPr>
              <a:t>̆ стандарта HTML стала 3.2.В HTML 4.0 добавлены специфичные элементы, а некоторые теги были отмечены как устаревшие и </a:t>
            </a:r>
            <a:r>
              <a:rPr lang="ru-RU" sz="1200" kern="1200" baseline="30000" dirty="0" err="1">
                <a:solidFill>
                  <a:schemeClr val="tx1"/>
                </a:solidFill>
                <a:latin typeface="+mn-lt"/>
                <a:ea typeface="+mn-ea"/>
                <a:cs typeface="+mn-cs"/>
              </a:rPr>
              <a:t>нерекомендованные</a:t>
            </a:r>
            <a:endParaRPr lang="en-US" dirty="0"/>
          </a:p>
        </p:txBody>
      </p:sp>
      <p:sp>
        <p:nvSpPr>
          <p:cNvPr id="4" name="Номер слайда 3"/>
          <p:cNvSpPr>
            <a:spLocks noGrp="1"/>
          </p:cNvSpPr>
          <p:nvPr>
            <p:ph type="sldNum" sz="quarter" idx="10"/>
          </p:nvPr>
        </p:nvSpPr>
        <p:spPr/>
        <p:txBody>
          <a:bodyPr/>
          <a:lstStyle/>
          <a:p>
            <a:pPr>
              <a:defRPr/>
            </a:pPr>
            <a:fld id="{572A5AAF-689B-46C5-AEA8-B5E4FB60F770}" type="slidenum">
              <a:rPr lang="en-US" smtClean="0"/>
              <a:pPr>
                <a:defRPr/>
              </a:pPr>
              <a:t>13</a:t>
            </a:fld>
            <a:endParaRPr lang="en-US" dirty="0"/>
          </a:p>
        </p:txBody>
      </p:sp>
    </p:spTree>
    <p:extLst>
      <p:ext uri="{BB962C8B-B14F-4D97-AF65-F5344CB8AC3E}">
        <p14:creationId xmlns:p14="http://schemas.microsoft.com/office/powerpoint/2010/main" val="28884864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smtClean="0"/>
              <a:t>http://</a:t>
            </a:r>
            <a:r>
              <a:rPr lang="en-US" dirty="0" err="1" smtClean="0"/>
              <a:t>www.tutorialspoint.com</a:t>
            </a:r>
            <a:r>
              <a:rPr lang="en-US" dirty="0" smtClean="0"/>
              <a:t>/http/</a:t>
            </a:r>
            <a:r>
              <a:rPr lang="en-US" dirty="0" err="1" smtClean="0"/>
              <a:t>http_messages.htm</a:t>
            </a:r>
            <a:endParaRPr lang="ru-RU" dirty="0" smtClean="0"/>
          </a:p>
          <a:p>
            <a:endParaRPr lang="en-US" dirty="0"/>
          </a:p>
        </p:txBody>
      </p:sp>
      <p:sp>
        <p:nvSpPr>
          <p:cNvPr id="4" name="Номер слайда 3"/>
          <p:cNvSpPr>
            <a:spLocks noGrp="1"/>
          </p:cNvSpPr>
          <p:nvPr>
            <p:ph type="sldNum" sz="quarter" idx="10"/>
          </p:nvPr>
        </p:nvSpPr>
        <p:spPr/>
        <p:txBody>
          <a:bodyPr/>
          <a:lstStyle/>
          <a:p>
            <a:pPr>
              <a:defRPr/>
            </a:pPr>
            <a:fld id="{572A5AAF-689B-46C5-AEA8-B5E4FB60F770}" type="slidenum">
              <a:rPr lang="en-US" smtClean="0"/>
              <a:pPr>
                <a:defRPr/>
              </a:pPr>
              <a:t>14</a:t>
            </a:fld>
            <a:endParaRPr lang="en-US" dirty="0"/>
          </a:p>
        </p:txBody>
      </p:sp>
    </p:spTree>
    <p:extLst>
      <p:ext uri="{BB962C8B-B14F-4D97-AF65-F5344CB8AC3E}">
        <p14:creationId xmlns:p14="http://schemas.microsoft.com/office/powerpoint/2010/main" val="30789123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en-US" dirty="0"/>
          </a:p>
        </p:txBody>
      </p:sp>
      <p:sp>
        <p:nvSpPr>
          <p:cNvPr id="4" name="Номер слайда 3"/>
          <p:cNvSpPr>
            <a:spLocks noGrp="1"/>
          </p:cNvSpPr>
          <p:nvPr>
            <p:ph type="sldNum" sz="quarter" idx="10"/>
          </p:nvPr>
        </p:nvSpPr>
        <p:spPr/>
        <p:txBody>
          <a:bodyPr/>
          <a:lstStyle/>
          <a:p>
            <a:pPr>
              <a:defRPr/>
            </a:pPr>
            <a:fld id="{572A5AAF-689B-46C5-AEA8-B5E4FB60F770}" type="slidenum">
              <a:rPr lang="en-US" smtClean="0"/>
              <a:pPr>
                <a:defRPr/>
              </a:pPr>
              <a:t>15</a:t>
            </a:fld>
            <a:endParaRPr lang="en-US" dirty="0"/>
          </a:p>
        </p:txBody>
      </p:sp>
    </p:spTree>
    <p:extLst>
      <p:ext uri="{BB962C8B-B14F-4D97-AF65-F5344CB8AC3E}">
        <p14:creationId xmlns:p14="http://schemas.microsoft.com/office/powerpoint/2010/main" val="16587696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ru-RU" dirty="0" smtClean="0">
                <a:latin typeface="Calibri" panose="020F0502020204030204" pitchFamily="34" charset="0"/>
              </a:rPr>
              <a:t>Когда в браузере запрашивается </a:t>
            </a:r>
            <a:r>
              <a:rPr lang="ru-RU" dirty="0" err="1" smtClean="0">
                <a:latin typeface="Calibri" panose="020F0502020204030204" pitchFamily="34" charset="0"/>
              </a:rPr>
              <a:t>Web</a:t>
            </a:r>
            <a:r>
              <a:rPr lang="ru-RU" dirty="0" smtClean="0">
                <a:latin typeface="Calibri" panose="020F0502020204030204" pitchFamily="34" charset="0"/>
              </a:rPr>
              <a:t>-страница, то последовательность событий, вызванная таким действием, может рассматриваться как </a:t>
            </a:r>
            <a:r>
              <a:rPr lang="ru-RU" b="1" dirty="0" smtClean="0">
                <a:latin typeface="Calibri" panose="020F0502020204030204" pitchFamily="34" charset="0"/>
              </a:rPr>
              <a:t>транзакция HTTP</a:t>
            </a:r>
          </a:p>
          <a:p>
            <a:endParaRPr lang="en-US" dirty="0"/>
          </a:p>
        </p:txBody>
      </p:sp>
      <p:sp>
        <p:nvSpPr>
          <p:cNvPr id="4" name="Slide Number Placeholder 3"/>
          <p:cNvSpPr>
            <a:spLocks noGrp="1"/>
          </p:cNvSpPr>
          <p:nvPr>
            <p:ph type="sldNum" sz="quarter" idx="10"/>
          </p:nvPr>
        </p:nvSpPr>
        <p:spPr/>
        <p:txBody>
          <a:bodyPr/>
          <a:lstStyle/>
          <a:p>
            <a:pPr>
              <a:defRPr/>
            </a:pPr>
            <a:fld id="{572A5AAF-689B-46C5-AEA8-B5E4FB60F770}" type="slidenum">
              <a:rPr lang="en-US" smtClean="0"/>
              <a:pPr>
                <a:defRPr/>
              </a:pPr>
              <a:t>16</a:t>
            </a:fld>
            <a:endParaRPr lang="en-US" dirty="0"/>
          </a:p>
        </p:txBody>
      </p:sp>
    </p:spTree>
    <p:extLst>
      <p:ext uri="{BB962C8B-B14F-4D97-AF65-F5344CB8AC3E}">
        <p14:creationId xmlns:p14="http://schemas.microsoft.com/office/powerpoint/2010/main" val="19829450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normAutofit/>
          </a:bodyPr>
          <a:lstStyle/>
          <a:p>
            <a:endParaRPr lang="en-US" dirty="0"/>
          </a:p>
        </p:txBody>
      </p:sp>
      <p:sp>
        <p:nvSpPr>
          <p:cNvPr id="4" name="Номер слайда 3"/>
          <p:cNvSpPr>
            <a:spLocks noGrp="1"/>
          </p:cNvSpPr>
          <p:nvPr>
            <p:ph type="sldNum" sz="quarter" idx="10"/>
          </p:nvPr>
        </p:nvSpPr>
        <p:spPr/>
        <p:txBody>
          <a:bodyPr/>
          <a:lstStyle/>
          <a:p>
            <a:pPr>
              <a:defRPr/>
            </a:pPr>
            <a:fld id="{572A5AAF-689B-46C5-AEA8-B5E4FB60F770}" type="slidenum">
              <a:rPr lang="en-US" smtClean="0"/>
              <a:pPr>
                <a:defRPr/>
              </a:pPr>
              <a:t>17</a:t>
            </a:fld>
            <a:endParaRPr lang="en-US" dirty="0"/>
          </a:p>
        </p:txBody>
      </p:sp>
    </p:spTree>
    <p:extLst>
      <p:ext uri="{BB962C8B-B14F-4D97-AF65-F5344CB8AC3E}">
        <p14:creationId xmlns:p14="http://schemas.microsoft.com/office/powerpoint/2010/main" val="28856200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normAutofit/>
          </a:bodyPr>
          <a:lstStyle/>
          <a:p>
            <a:pPr rtl="0"/>
            <a:endParaRPr lang="en-US" sz="1200" b="0" i="0" u="none" strike="noStrike" kern="1200" baseline="0" dirty="0">
              <a:solidFill>
                <a:schemeClr val="tx1"/>
              </a:solidFill>
              <a:latin typeface="+mn-lt"/>
              <a:ea typeface="+mn-ea"/>
              <a:cs typeface="+mn-cs"/>
            </a:endParaRPr>
          </a:p>
        </p:txBody>
      </p:sp>
      <p:sp>
        <p:nvSpPr>
          <p:cNvPr id="4" name="Номер слайда 3"/>
          <p:cNvSpPr>
            <a:spLocks noGrp="1"/>
          </p:cNvSpPr>
          <p:nvPr>
            <p:ph type="sldNum" sz="quarter" idx="10"/>
          </p:nvPr>
        </p:nvSpPr>
        <p:spPr/>
        <p:txBody>
          <a:bodyPr/>
          <a:lstStyle/>
          <a:p>
            <a:pPr>
              <a:defRPr/>
            </a:pPr>
            <a:fld id="{572A5AAF-689B-46C5-AEA8-B5E4FB60F770}" type="slidenum">
              <a:rPr lang="en-US" smtClean="0"/>
              <a:pPr>
                <a:defRPr/>
              </a:pPr>
              <a:t>18</a:t>
            </a:fld>
            <a:endParaRPr lang="en-US" dirty="0"/>
          </a:p>
        </p:txBody>
      </p:sp>
    </p:spTree>
    <p:extLst>
      <p:ext uri="{BB962C8B-B14F-4D97-AF65-F5344CB8AC3E}">
        <p14:creationId xmlns:p14="http://schemas.microsoft.com/office/powerpoint/2010/main" val="28792606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normAutofit/>
          </a:bodyPr>
          <a:lstStyle/>
          <a:p>
            <a:pPr rtl="0"/>
            <a:endParaRPr lang="en-US" sz="1200" b="0" i="0" u="none" strike="noStrike" kern="1200" baseline="0" dirty="0">
              <a:solidFill>
                <a:schemeClr val="tx1"/>
              </a:solidFill>
              <a:latin typeface="+mn-lt"/>
              <a:ea typeface="+mn-ea"/>
              <a:cs typeface="+mn-cs"/>
            </a:endParaRPr>
          </a:p>
        </p:txBody>
      </p:sp>
      <p:sp>
        <p:nvSpPr>
          <p:cNvPr id="4" name="Номер слайда 3"/>
          <p:cNvSpPr>
            <a:spLocks noGrp="1"/>
          </p:cNvSpPr>
          <p:nvPr>
            <p:ph type="sldNum" sz="quarter" idx="10"/>
          </p:nvPr>
        </p:nvSpPr>
        <p:spPr/>
        <p:txBody>
          <a:bodyPr/>
          <a:lstStyle/>
          <a:p>
            <a:pPr>
              <a:defRPr/>
            </a:pPr>
            <a:fld id="{572A5AAF-689B-46C5-AEA8-B5E4FB60F770}" type="slidenum">
              <a:rPr lang="en-US" smtClean="0"/>
              <a:pPr>
                <a:defRPr/>
              </a:pPr>
              <a:t>19</a:t>
            </a:fld>
            <a:endParaRPr lang="en-US" dirty="0"/>
          </a:p>
        </p:txBody>
      </p:sp>
    </p:spTree>
    <p:extLst>
      <p:ext uri="{BB962C8B-B14F-4D97-AF65-F5344CB8AC3E}">
        <p14:creationId xmlns:p14="http://schemas.microsoft.com/office/powerpoint/2010/main" val="29856734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normAutofit/>
          </a:bodyPr>
          <a:lstStyle/>
          <a:p>
            <a:pPr rtl="0"/>
            <a:endParaRPr lang="en-US" sz="1200" b="0" i="0" u="none" strike="noStrike" kern="1200" baseline="0" dirty="0">
              <a:solidFill>
                <a:schemeClr val="tx1"/>
              </a:solidFill>
              <a:latin typeface="+mn-lt"/>
              <a:ea typeface="+mn-ea"/>
              <a:cs typeface="+mn-cs"/>
            </a:endParaRPr>
          </a:p>
        </p:txBody>
      </p:sp>
      <p:sp>
        <p:nvSpPr>
          <p:cNvPr id="4" name="Номер слайда 3"/>
          <p:cNvSpPr>
            <a:spLocks noGrp="1"/>
          </p:cNvSpPr>
          <p:nvPr>
            <p:ph type="sldNum" sz="quarter" idx="10"/>
          </p:nvPr>
        </p:nvSpPr>
        <p:spPr/>
        <p:txBody>
          <a:bodyPr/>
          <a:lstStyle/>
          <a:p>
            <a:pPr>
              <a:defRPr/>
            </a:pPr>
            <a:fld id="{572A5AAF-689B-46C5-AEA8-B5E4FB60F770}" type="slidenum">
              <a:rPr lang="en-US" smtClean="0"/>
              <a:pPr>
                <a:defRPr/>
              </a:pPr>
              <a:t>20</a:t>
            </a:fld>
            <a:endParaRPr lang="en-US" dirty="0"/>
          </a:p>
        </p:txBody>
      </p:sp>
    </p:spTree>
    <p:extLst>
      <p:ext uri="{BB962C8B-B14F-4D97-AF65-F5344CB8AC3E}">
        <p14:creationId xmlns:p14="http://schemas.microsoft.com/office/powerpoint/2010/main" val="38462357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normAutofit/>
          </a:bodyPr>
          <a:lstStyle/>
          <a:p>
            <a:pPr rtl="0"/>
            <a:endParaRPr lang="en-US" sz="1200" b="0" i="0" u="none" strike="noStrike" kern="1200" baseline="0" dirty="0">
              <a:solidFill>
                <a:schemeClr val="tx1"/>
              </a:solidFill>
              <a:latin typeface="+mn-lt"/>
              <a:ea typeface="+mn-ea"/>
              <a:cs typeface="+mn-cs"/>
            </a:endParaRPr>
          </a:p>
        </p:txBody>
      </p:sp>
      <p:sp>
        <p:nvSpPr>
          <p:cNvPr id="4" name="Номер слайда 3"/>
          <p:cNvSpPr>
            <a:spLocks noGrp="1"/>
          </p:cNvSpPr>
          <p:nvPr>
            <p:ph type="sldNum" sz="quarter" idx="10"/>
          </p:nvPr>
        </p:nvSpPr>
        <p:spPr/>
        <p:txBody>
          <a:bodyPr/>
          <a:lstStyle/>
          <a:p>
            <a:pPr>
              <a:defRPr/>
            </a:pPr>
            <a:fld id="{572A5AAF-689B-46C5-AEA8-B5E4FB60F770}" type="slidenum">
              <a:rPr lang="en-US" smtClean="0"/>
              <a:pPr>
                <a:defRPr/>
              </a:pPr>
              <a:t>21</a:t>
            </a:fld>
            <a:endParaRPr lang="en-US" dirty="0"/>
          </a:p>
        </p:txBody>
      </p:sp>
    </p:spTree>
    <p:extLst>
      <p:ext uri="{BB962C8B-B14F-4D97-AF65-F5344CB8AC3E}">
        <p14:creationId xmlns:p14="http://schemas.microsoft.com/office/powerpoint/2010/main" val="28181577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endParaRPr lang="en-US" sz="1100" dirty="0"/>
          </a:p>
        </p:txBody>
      </p:sp>
      <p:sp>
        <p:nvSpPr>
          <p:cNvPr id="4" name="Slide Number Placeholder 3"/>
          <p:cNvSpPr>
            <a:spLocks noGrp="1"/>
          </p:cNvSpPr>
          <p:nvPr>
            <p:ph type="sldNum" sz="quarter" idx="10"/>
          </p:nvPr>
        </p:nvSpPr>
        <p:spPr/>
        <p:txBody>
          <a:bodyPr/>
          <a:lstStyle/>
          <a:p>
            <a:pPr>
              <a:defRPr/>
            </a:pPr>
            <a:fld id="{572A5AAF-689B-46C5-AEA8-B5E4FB60F770}" type="slidenum">
              <a:rPr lang="en-US" smtClean="0"/>
              <a:pPr>
                <a:defRPr/>
              </a:pPr>
              <a:t>3</a:t>
            </a:fld>
            <a:endParaRPr lang="en-US" dirty="0"/>
          </a:p>
        </p:txBody>
      </p:sp>
    </p:spTree>
    <p:extLst>
      <p:ext uri="{BB962C8B-B14F-4D97-AF65-F5344CB8AC3E}">
        <p14:creationId xmlns:p14="http://schemas.microsoft.com/office/powerpoint/2010/main" val="55534062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normAutofit/>
          </a:bodyPr>
          <a:lstStyle/>
          <a:p>
            <a:pPr rtl="0"/>
            <a:endParaRPr lang="en-US" sz="1200" b="0" i="0" u="none" strike="noStrike" kern="1200" baseline="0" dirty="0">
              <a:solidFill>
                <a:schemeClr val="tx1"/>
              </a:solidFill>
              <a:latin typeface="+mn-lt"/>
              <a:ea typeface="+mn-ea"/>
              <a:cs typeface="+mn-cs"/>
            </a:endParaRPr>
          </a:p>
        </p:txBody>
      </p:sp>
      <p:sp>
        <p:nvSpPr>
          <p:cNvPr id="4" name="Номер слайда 3"/>
          <p:cNvSpPr>
            <a:spLocks noGrp="1"/>
          </p:cNvSpPr>
          <p:nvPr>
            <p:ph type="sldNum" sz="quarter" idx="10"/>
          </p:nvPr>
        </p:nvSpPr>
        <p:spPr/>
        <p:txBody>
          <a:bodyPr/>
          <a:lstStyle/>
          <a:p>
            <a:pPr>
              <a:defRPr/>
            </a:pPr>
            <a:fld id="{572A5AAF-689B-46C5-AEA8-B5E4FB60F770}" type="slidenum">
              <a:rPr lang="en-US" smtClean="0"/>
              <a:pPr>
                <a:defRPr/>
              </a:pPr>
              <a:t>22</a:t>
            </a:fld>
            <a:endParaRPr lang="en-US" dirty="0"/>
          </a:p>
        </p:txBody>
      </p:sp>
    </p:spTree>
    <p:extLst>
      <p:ext uri="{BB962C8B-B14F-4D97-AF65-F5344CB8AC3E}">
        <p14:creationId xmlns:p14="http://schemas.microsoft.com/office/powerpoint/2010/main" val="54111151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normAutofit/>
          </a:bodyPr>
          <a:lstStyle/>
          <a:p>
            <a:pPr rtl="0"/>
            <a:endParaRPr lang="en-US" sz="1200" b="0" i="0" u="none" strike="noStrike" kern="1200" baseline="0" dirty="0">
              <a:solidFill>
                <a:schemeClr val="tx1"/>
              </a:solidFill>
              <a:latin typeface="+mn-lt"/>
              <a:ea typeface="+mn-ea"/>
              <a:cs typeface="+mn-cs"/>
            </a:endParaRPr>
          </a:p>
        </p:txBody>
      </p:sp>
      <p:sp>
        <p:nvSpPr>
          <p:cNvPr id="4" name="Номер слайда 3"/>
          <p:cNvSpPr>
            <a:spLocks noGrp="1"/>
          </p:cNvSpPr>
          <p:nvPr>
            <p:ph type="sldNum" sz="quarter" idx="10"/>
          </p:nvPr>
        </p:nvSpPr>
        <p:spPr/>
        <p:txBody>
          <a:bodyPr/>
          <a:lstStyle/>
          <a:p>
            <a:pPr>
              <a:defRPr/>
            </a:pPr>
            <a:fld id="{572A5AAF-689B-46C5-AEA8-B5E4FB60F770}" type="slidenum">
              <a:rPr lang="en-US" smtClean="0"/>
              <a:pPr>
                <a:defRPr/>
              </a:pPr>
              <a:t>23</a:t>
            </a:fld>
            <a:endParaRPr lang="en-US" dirty="0"/>
          </a:p>
        </p:txBody>
      </p:sp>
    </p:spTree>
    <p:extLst>
      <p:ext uri="{BB962C8B-B14F-4D97-AF65-F5344CB8AC3E}">
        <p14:creationId xmlns:p14="http://schemas.microsoft.com/office/powerpoint/2010/main" val="16705844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normAutofit/>
          </a:bodyPr>
          <a:lstStyle/>
          <a:p>
            <a:pPr rtl="0"/>
            <a:endParaRPr lang="en-US" sz="1200" b="0" i="0" u="none" strike="noStrike" kern="1200" baseline="0" dirty="0">
              <a:solidFill>
                <a:schemeClr val="tx1"/>
              </a:solidFill>
              <a:latin typeface="+mn-lt"/>
              <a:ea typeface="+mn-ea"/>
              <a:cs typeface="+mn-cs"/>
            </a:endParaRPr>
          </a:p>
        </p:txBody>
      </p:sp>
      <p:sp>
        <p:nvSpPr>
          <p:cNvPr id="4" name="Номер слайда 3"/>
          <p:cNvSpPr>
            <a:spLocks noGrp="1"/>
          </p:cNvSpPr>
          <p:nvPr>
            <p:ph type="sldNum" sz="quarter" idx="10"/>
          </p:nvPr>
        </p:nvSpPr>
        <p:spPr/>
        <p:txBody>
          <a:bodyPr/>
          <a:lstStyle/>
          <a:p>
            <a:pPr>
              <a:defRPr/>
            </a:pPr>
            <a:fld id="{572A5AAF-689B-46C5-AEA8-B5E4FB60F770}" type="slidenum">
              <a:rPr lang="en-US" smtClean="0"/>
              <a:pPr>
                <a:defRPr/>
              </a:pPr>
              <a:t>24</a:t>
            </a:fld>
            <a:endParaRPr lang="en-US" dirty="0"/>
          </a:p>
        </p:txBody>
      </p:sp>
    </p:spTree>
    <p:extLst>
      <p:ext uri="{BB962C8B-B14F-4D97-AF65-F5344CB8AC3E}">
        <p14:creationId xmlns:p14="http://schemas.microsoft.com/office/powerpoint/2010/main" val="231622445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normAutofit/>
          </a:bodyPr>
          <a:lstStyle/>
          <a:p>
            <a:pPr rtl="0"/>
            <a:endParaRPr lang="en-US" sz="1200" b="0" i="0" u="none" strike="noStrike" kern="1200" baseline="0" dirty="0">
              <a:solidFill>
                <a:schemeClr val="tx1"/>
              </a:solidFill>
              <a:latin typeface="+mn-lt"/>
              <a:ea typeface="+mn-ea"/>
              <a:cs typeface="+mn-cs"/>
            </a:endParaRPr>
          </a:p>
        </p:txBody>
      </p:sp>
      <p:sp>
        <p:nvSpPr>
          <p:cNvPr id="4" name="Номер слайда 3"/>
          <p:cNvSpPr>
            <a:spLocks noGrp="1"/>
          </p:cNvSpPr>
          <p:nvPr>
            <p:ph type="sldNum" sz="quarter" idx="10"/>
          </p:nvPr>
        </p:nvSpPr>
        <p:spPr/>
        <p:txBody>
          <a:bodyPr/>
          <a:lstStyle/>
          <a:p>
            <a:pPr>
              <a:defRPr/>
            </a:pPr>
            <a:fld id="{572A5AAF-689B-46C5-AEA8-B5E4FB60F770}" type="slidenum">
              <a:rPr lang="en-US" smtClean="0"/>
              <a:pPr>
                <a:defRPr/>
              </a:pPr>
              <a:t>25</a:t>
            </a:fld>
            <a:endParaRPr lang="en-US" dirty="0"/>
          </a:p>
        </p:txBody>
      </p:sp>
    </p:spTree>
    <p:extLst>
      <p:ext uri="{BB962C8B-B14F-4D97-AF65-F5344CB8AC3E}">
        <p14:creationId xmlns:p14="http://schemas.microsoft.com/office/powerpoint/2010/main" val="409875941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normAutofit/>
          </a:bodyPr>
          <a:lstStyle/>
          <a:p>
            <a:pPr rtl="0"/>
            <a:endParaRPr lang="en-US" sz="1200" b="0" i="0" u="none" strike="noStrike" kern="1200" baseline="0" dirty="0">
              <a:solidFill>
                <a:schemeClr val="tx1"/>
              </a:solidFill>
              <a:latin typeface="+mn-lt"/>
              <a:ea typeface="+mn-ea"/>
              <a:cs typeface="+mn-cs"/>
            </a:endParaRPr>
          </a:p>
        </p:txBody>
      </p:sp>
      <p:sp>
        <p:nvSpPr>
          <p:cNvPr id="4" name="Номер слайда 3"/>
          <p:cNvSpPr>
            <a:spLocks noGrp="1"/>
          </p:cNvSpPr>
          <p:nvPr>
            <p:ph type="sldNum" sz="quarter" idx="10"/>
          </p:nvPr>
        </p:nvSpPr>
        <p:spPr/>
        <p:txBody>
          <a:bodyPr/>
          <a:lstStyle/>
          <a:p>
            <a:pPr>
              <a:defRPr/>
            </a:pPr>
            <a:fld id="{572A5AAF-689B-46C5-AEA8-B5E4FB60F770}" type="slidenum">
              <a:rPr lang="en-US" smtClean="0"/>
              <a:pPr>
                <a:defRPr/>
              </a:pPr>
              <a:t>26</a:t>
            </a:fld>
            <a:endParaRPr lang="en-US" dirty="0"/>
          </a:p>
        </p:txBody>
      </p:sp>
    </p:spTree>
    <p:extLst>
      <p:ext uri="{BB962C8B-B14F-4D97-AF65-F5344CB8AC3E}">
        <p14:creationId xmlns:p14="http://schemas.microsoft.com/office/powerpoint/2010/main" val="9008176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normAutofit/>
          </a:bodyPr>
          <a:lstStyle/>
          <a:p>
            <a:pPr rtl="0"/>
            <a:endParaRPr lang="en-US" sz="1200" b="0" i="0" u="none" strike="noStrike" kern="1200" baseline="0" dirty="0">
              <a:solidFill>
                <a:schemeClr val="tx1"/>
              </a:solidFill>
              <a:latin typeface="+mn-lt"/>
              <a:ea typeface="+mn-ea"/>
              <a:cs typeface="+mn-cs"/>
            </a:endParaRPr>
          </a:p>
        </p:txBody>
      </p:sp>
      <p:sp>
        <p:nvSpPr>
          <p:cNvPr id="4" name="Номер слайда 3"/>
          <p:cNvSpPr>
            <a:spLocks noGrp="1"/>
          </p:cNvSpPr>
          <p:nvPr>
            <p:ph type="sldNum" sz="quarter" idx="10"/>
          </p:nvPr>
        </p:nvSpPr>
        <p:spPr/>
        <p:txBody>
          <a:bodyPr/>
          <a:lstStyle/>
          <a:p>
            <a:pPr>
              <a:defRPr/>
            </a:pPr>
            <a:fld id="{572A5AAF-689B-46C5-AEA8-B5E4FB60F770}" type="slidenum">
              <a:rPr lang="en-US" smtClean="0"/>
              <a:pPr>
                <a:defRPr/>
              </a:pPr>
              <a:t>27</a:t>
            </a:fld>
            <a:endParaRPr lang="en-US" dirty="0"/>
          </a:p>
        </p:txBody>
      </p:sp>
    </p:spTree>
    <p:extLst>
      <p:ext uri="{BB962C8B-B14F-4D97-AF65-F5344CB8AC3E}">
        <p14:creationId xmlns:p14="http://schemas.microsoft.com/office/powerpoint/2010/main" val="219972879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normAutofit/>
          </a:bodyPr>
          <a:lstStyle/>
          <a:p>
            <a:pPr rtl="0"/>
            <a:endParaRPr lang="en-US" sz="1200" b="0" i="0" u="none" strike="noStrike" kern="1200" baseline="0" dirty="0">
              <a:solidFill>
                <a:schemeClr val="tx1"/>
              </a:solidFill>
              <a:latin typeface="+mn-lt"/>
              <a:ea typeface="+mn-ea"/>
              <a:cs typeface="+mn-cs"/>
            </a:endParaRPr>
          </a:p>
        </p:txBody>
      </p:sp>
      <p:sp>
        <p:nvSpPr>
          <p:cNvPr id="4" name="Номер слайда 3"/>
          <p:cNvSpPr>
            <a:spLocks noGrp="1"/>
          </p:cNvSpPr>
          <p:nvPr>
            <p:ph type="sldNum" sz="quarter" idx="10"/>
          </p:nvPr>
        </p:nvSpPr>
        <p:spPr/>
        <p:txBody>
          <a:bodyPr/>
          <a:lstStyle/>
          <a:p>
            <a:pPr>
              <a:defRPr/>
            </a:pPr>
            <a:fld id="{572A5AAF-689B-46C5-AEA8-B5E4FB60F770}" type="slidenum">
              <a:rPr lang="en-US" smtClean="0"/>
              <a:pPr>
                <a:defRPr/>
              </a:pPr>
              <a:t>28</a:t>
            </a:fld>
            <a:endParaRPr lang="en-US" dirty="0"/>
          </a:p>
        </p:txBody>
      </p:sp>
    </p:spTree>
    <p:extLst>
      <p:ext uri="{BB962C8B-B14F-4D97-AF65-F5344CB8AC3E}">
        <p14:creationId xmlns:p14="http://schemas.microsoft.com/office/powerpoint/2010/main" val="274006746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normAutofit/>
          </a:bodyPr>
          <a:lstStyle/>
          <a:p>
            <a:pPr rtl="0"/>
            <a:endParaRPr lang="en-US" sz="1200" b="0" i="0" u="none" strike="noStrike" kern="1200" baseline="0" dirty="0">
              <a:solidFill>
                <a:schemeClr val="tx1"/>
              </a:solidFill>
              <a:latin typeface="+mn-lt"/>
              <a:ea typeface="+mn-ea"/>
              <a:cs typeface="+mn-cs"/>
            </a:endParaRPr>
          </a:p>
        </p:txBody>
      </p:sp>
      <p:sp>
        <p:nvSpPr>
          <p:cNvPr id="4" name="Номер слайда 3"/>
          <p:cNvSpPr>
            <a:spLocks noGrp="1"/>
          </p:cNvSpPr>
          <p:nvPr>
            <p:ph type="sldNum" sz="quarter" idx="10"/>
          </p:nvPr>
        </p:nvSpPr>
        <p:spPr/>
        <p:txBody>
          <a:bodyPr/>
          <a:lstStyle/>
          <a:p>
            <a:pPr>
              <a:defRPr/>
            </a:pPr>
            <a:fld id="{572A5AAF-689B-46C5-AEA8-B5E4FB60F770}" type="slidenum">
              <a:rPr lang="en-US" smtClean="0"/>
              <a:pPr>
                <a:defRPr/>
              </a:pPr>
              <a:t>29</a:t>
            </a:fld>
            <a:endParaRPr lang="en-US" dirty="0"/>
          </a:p>
        </p:txBody>
      </p:sp>
    </p:spTree>
    <p:extLst>
      <p:ext uri="{BB962C8B-B14F-4D97-AF65-F5344CB8AC3E}">
        <p14:creationId xmlns:p14="http://schemas.microsoft.com/office/powerpoint/2010/main" val="163099872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normAutofit/>
          </a:bodyPr>
          <a:lstStyle/>
          <a:p>
            <a:pPr rtl="0"/>
            <a:endParaRPr lang="en-US" sz="1200" b="0" i="0" u="none" strike="noStrike" kern="1200" baseline="0" dirty="0">
              <a:solidFill>
                <a:schemeClr val="tx1"/>
              </a:solidFill>
              <a:latin typeface="+mn-lt"/>
              <a:ea typeface="+mn-ea"/>
              <a:cs typeface="+mn-cs"/>
            </a:endParaRPr>
          </a:p>
        </p:txBody>
      </p:sp>
      <p:sp>
        <p:nvSpPr>
          <p:cNvPr id="4" name="Номер слайда 3"/>
          <p:cNvSpPr>
            <a:spLocks noGrp="1"/>
          </p:cNvSpPr>
          <p:nvPr>
            <p:ph type="sldNum" sz="quarter" idx="10"/>
          </p:nvPr>
        </p:nvSpPr>
        <p:spPr/>
        <p:txBody>
          <a:bodyPr/>
          <a:lstStyle/>
          <a:p>
            <a:pPr>
              <a:defRPr/>
            </a:pPr>
            <a:fld id="{572A5AAF-689B-46C5-AEA8-B5E4FB60F770}" type="slidenum">
              <a:rPr lang="en-US" smtClean="0"/>
              <a:pPr>
                <a:defRPr/>
              </a:pPr>
              <a:t>30</a:t>
            </a:fld>
            <a:endParaRPr lang="en-US" dirty="0"/>
          </a:p>
        </p:txBody>
      </p:sp>
    </p:spTree>
    <p:extLst>
      <p:ext uri="{BB962C8B-B14F-4D97-AF65-F5344CB8AC3E}">
        <p14:creationId xmlns:p14="http://schemas.microsoft.com/office/powerpoint/2010/main" val="422955597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normAutofit/>
          </a:bodyPr>
          <a:lstStyle/>
          <a:p>
            <a:pPr rtl="0"/>
            <a:endParaRPr lang="en-US" sz="1200" b="0" i="0" u="none" strike="noStrike" kern="1200" baseline="0" dirty="0">
              <a:solidFill>
                <a:schemeClr val="tx1"/>
              </a:solidFill>
              <a:latin typeface="+mn-lt"/>
              <a:ea typeface="+mn-ea"/>
              <a:cs typeface="+mn-cs"/>
            </a:endParaRPr>
          </a:p>
        </p:txBody>
      </p:sp>
      <p:sp>
        <p:nvSpPr>
          <p:cNvPr id="4" name="Номер слайда 3"/>
          <p:cNvSpPr>
            <a:spLocks noGrp="1"/>
          </p:cNvSpPr>
          <p:nvPr>
            <p:ph type="sldNum" sz="quarter" idx="10"/>
          </p:nvPr>
        </p:nvSpPr>
        <p:spPr/>
        <p:txBody>
          <a:bodyPr/>
          <a:lstStyle/>
          <a:p>
            <a:pPr>
              <a:defRPr/>
            </a:pPr>
            <a:fld id="{572A5AAF-689B-46C5-AEA8-B5E4FB60F770}" type="slidenum">
              <a:rPr lang="en-US" smtClean="0"/>
              <a:pPr>
                <a:defRPr/>
              </a:pPr>
              <a:t>31</a:t>
            </a:fld>
            <a:endParaRPr lang="en-US" dirty="0"/>
          </a:p>
        </p:txBody>
      </p:sp>
    </p:spTree>
    <p:extLst>
      <p:ext uri="{BB962C8B-B14F-4D97-AF65-F5344CB8AC3E}">
        <p14:creationId xmlns:p14="http://schemas.microsoft.com/office/powerpoint/2010/main" val="17875528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100" b="1" kern="1200" dirty="0">
                <a:solidFill>
                  <a:schemeClr val="tx1"/>
                </a:solidFill>
                <a:effectLst/>
                <a:latin typeface="+mn-lt"/>
                <a:ea typeface="+mn-ea"/>
                <a:cs typeface="+mn-cs"/>
              </a:rPr>
              <a:t>https://ru.wikipedia.org/wiki/%D0%A1%D0%B0%D0%B9%D1%82</a:t>
            </a:r>
            <a:endParaRPr lang="ru-RU" sz="1100" b="1" kern="1200" dirty="0">
              <a:solidFill>
                <a:schemeClr val="tx1"/>
              </a:solidFill>
              <a:effectLst/>
              <a:latin typeface="+mn-lt"/>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ru-RU" sz="1100" dirty="0"/>
              <a:t>Первый[1] в мире сайт info.cern.ch появился 20 декабря 1990 года[2][3][4][уточнить]. Его создатель, Тим </a:t>
            </a:r>
            <a:r>
              <a:rPr lang="ru-RU" sz="1100" dirty="0" err="1"/>
              <a:t>Бернерс</a:t>
            </a:r>
            <a:r>
              <a:rPr lang="ru-RU" sz="1100" dirty="0"/>
              <a:t>-Ли, опубликовал на нём описание новой технологии </a:t>
            </a:r>
            <a:r>
              <a:rPr lang="ru-RU" sz="1100" dirty="0" err="1"/>
              <a:t>World</a:t>
            </a:r>
            <a:r>
              <a:rPr lang="ru-RU" sz="1100" dirty="0"/>
              <a:t> </a:t>
            </a:r>
            <a:r>
              <a:rPr lang="ru-RU" sz="1100" dirty="0" err="1"/>
              <a:t>Wide</a:t>
            </a:r>
            <a:r>
              <a:rPr lang="ru-RU" sz="1100" dirty="0"/>
              <a:t> </a:t>
            </a:r>
            <a:r>
              <a:rPr lang="ru-RU" sz="1100" dirty="0" err="1"/>
              <a:t>Web</a:t>
            </a:r>
            <a:r>
              <a:rPr lang="ru-RU" sz="1100" dirty="0"/>
              <a:t>, основанной на протоколе передачи данных HTTP, системе адресации URI и языке гипертекстовой разметки HTML. Также на сайте были описаны принципы установки и работы серверов и браузеров.</a:t>
            </a:r>
            <a:endParaRPr lang="en-US" sz="1100" dirty="0"/>
          </a:p>
        </p:txBody>
      </p:sp>
      <p:sp>
        <p:nvSpPr>
          <p:cNvPr id="4" name="Slide Number Placeholder 3"/>
          <p:cNvSpPr>
            <a:spLocks noGrp="1"/>
          </p:cNvSpPr>
          <p:nvPr>
            <p:ph type="sldNum" sz="quarter" idx="10"/>
          </p:nvPr>
        </p:nvSpPr>
        <p:spPr/>
        <p:txBody>
          <a:bodyPr/>
          <a:lstStyle/>
          <a:p>
            <a:pPr>
              <a:defRPr/>
            </a:pPr>
            <a:fld id="{572A5AAF-689B-46C5-AEA8-B5E4FB60F770}" type="slidenum">
              <a:rPr lang="en-US" smtClean="0"/>
              <a:pPr>
                <a:defRPr/>
              </a:pPr>
              <a:t>4</a:t>
            </a:fld>
            <a:endParaRPr lang="en-US" dirty="0"/>
          </a:p>
        </p:txBody>
      </p:sp>
    </p:spTree>
    <p:extLst>
      <p:ext uri="{BB962C8B-B14F-4D97-AF65-F5344CB8AC3E}">
        <p14:creationId xmlns:p14="http://schemas.microsoft.com/office/powerpoint/2010/main" val="194821312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normAutofit/>
          </a:bodyPr>
          <a:lstStyle/>
          <a:p>
            <a:pPr rtl="0"/>
            <a:endParaRPr lang="en-US" sz="1200" b="0" i="0" u="none" strike="noStrike" kern="1200" baseline="0" dirty="0">
              <a:solidFill>
                <a:schemeClr val="tx1"/>
              </a:solidFill>
              <a:latin typeface="+mn-lt"/>
              <a:ea typeface="+mn-ea"/>
              <a:cs typeface="+mn-cs"/>
            </a:endParaRPr>
          </a:p>
        </p:txBody>
      </p:sp>
      <p:sp>
        <p:nvSpPr>
          <p:cNvPr id="4" name="Номер слайда 3"/>
          <p:cNvSpPr>
            <a:spLocks noGrp="1"/>
          </p:cNvSpPr>
          <p:nvPr>
            <p:ph type="sldNum" sz="quarter" idx="10"/>
          </p:nvPr>
        </p:nvSpPr>
        <p:spPr/>
        <p:txBody>
          <a:bodyPr/>
          <a:lstStyle/>
          <a:p>
            <a:pPr>
              <a:defRPr/>
            </a:pPr>
            <a:fld id="{572A5AAF-689B-46C5-AEA8-B5E4FB60F770}" type="slidenum">
              <a:rPr lang="en-US" smtClean="0"/>
              <a:pPr>
                <a:defRPr/>
              </a:pPr>
              <a:t>32</a:t>
            </a:fld>
            <a:endParaRPr lang="en-US" dirty="0"/>
          </a:p>
        </p:txBody>
      </p:sp>
    </p:spTree>
    <p:extLst>
      <p:ext uri="{BB962C8B-B14F-4D97-AF65-F5344CB8AC3E}">
        <p14:creationId xmlns:p14="http://schemas.microsoft.com/office/powerpoint/2010/main" val="97711713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normAutofit/>
          </a:bodyPr>
          <a:lstStyle/>
          <a:p>
            <a:pPr rtl="0"/>
            <a:endParaRPr lang="en-US" sz="1200" b="0" i="0" u="none" strike="noStrike" kern="1200" baseline="0" dirty="0">
              <a:solidFill>
                <a:schemeClr val="tx1"/>
              </a:solidFill>
              <a:latin typeface="+mn-lt"/>
              <a:ea typeface="+mn-ea"/>
              <a:cs typeface="+mn-cs"/>
            </a:endParaRPr>
          </a:p>
        </p:txBody>
      </p:sp>
      <p:sp>
        <p:nvSpPr>
          <p:cNvPr id="4" name="Номер слайда 3"/>
          <p:cNvSpPr>
            <a:spLocks noGrp="1"/>
          </p:cNvSpPr>
          <p:nvPr>
            <p:ph type="sldNum" sz="quarter" idx="10"/>
          </p:nvPr>
        </p:nvSpPr>
        <p:spPr/>
        <p:txBody>
          <a:bodyPr/>
          <a:lstStyle/>
          <a:p>
            <a:pPr>
              <a:defRPr/>
            </a:pPr>
            <a:fld id="{572A5AAF-689B-46C5-AEA8-B5E4FB60F770}" type="slidenum">
              <a:rPr lang="en-US" smtClean="0"/>
              <a:pPr>
                <a:defRPr/>
              </a:pPr>
              <a:t>33</a:t>
            </a:fld>
            <a:endParaRPr lang="en-US" dirty="0"/>
          </a:p>
        </p:txBody>
      </p:sp>
    </p:spTree>
    <p:extLst>
      <p:ext uri="{BB962C8B-B14F-4D97-AF65-F5344CB8AC3E}">
        <p14:creationId xmlns:p14="http://schemas.microsoft.com/office/powerpoint/2010/main" val="70165019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normAutofit/>
          </a:bodyPr>
          <a:lstStyle/>
          <a:p>
            <a:pPr rtl="0"/>
            <a:endParaRPr lang="en-US" sz="1200" b="0" i="0" u="none" strike="noStrike" kern="1200" baseline="0" dirty="0">
              <a:solidFill>
                <a:schemeClr val="tx1"/>
              </a:solidFill>
              <a:latin typeface="+mn-lt"/>
              <a:ea typeface="+mn-ea"/>
              <a:cs typeface="+mn-cs"/>
            </a:endParaRPr>
          </a:p>
        </p:txBody>
      </p:sp>
      <p:sp>
        <p:nvSpPr>
          <p:cNvPr id="4" name="Номер слайда 3"/>
          <p:cNvSpPr>
            <a:spLocks noGrp="1"/>
          </p:cNvSpPr>
          <p:nvPr>
            <p:ph type="sldNum" sz="quarter" idx="10"/>
          </p:nvPr>
        </p:nvSpPr>
        <p:spPr/>
        <p:txBody>
          <a:bodyPr/>
          <a:lstStyle/>
          <a:p>
            <a:pPr>
              <a:defRPr/>
            </a:pPr>
            <a:fld id="{572A5AAF-689B-46C5-AEA8-B5E4FB60F770}" type="slidenum">
              <a:rPr lang="en-US" smtClean="0"/>
              <a:pPr>
                <a:defRPr/>
              </a:pPr>
              <a:t>34</a:t>
            </a:fld>
            <a:endParaRPr lang="en-US" dirty="0"/>
          </a:p>
        </p:txBody>
      </p:sp>
    </p:spTree>
    <p:extLst>
      <p:ext uri="{BB962C8B-B14F-4D97-AF65-F5344CB8AC3E}">
        <p14:creationId xmlns:p14="http://schemas.microsoft.com/office/powerpoint/2010/main" val="220554704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normAutofit/>
          </a:bodyPr>
          <a:lstStyle/>
          <a:p>
            <a:pPr rtl="0"/>
            <a:endParaRPr lang="en-US" sz="1200" b="0" i="0" u="none" strike="noStrike" kern="1200" baseline="0" dirty="0">
              <a:solidFill>
                <a:schemeClr val="tx1"/>
              </a:solidFill>
              <a:latin typeface="+mn-lt"/>
              <a:ea typeface="+mn-ea"/>
              <a:cs typeface="+mn-cs"/>
            </a:endParaRPr>
          </a:p>
        </p:txBody>
      </p:sp>
      <p:sp>
        <p:nvSpPr>
          <p:cNvPr id="4" name="Номер слайда 3"/>
          <p:cNvSpPr>
            <a:spLocks noGrp="1"/>
          </p:cNvSpPr>
          <p:nvPr>
            <p:ph type="sldNum" sz="quarter" idx="10"/>
          </p:nvPr>
        </p:nvSpPr>
        <p:spPr/>
        <p:txBody>
          <a:bodyPr/>
          <a:lstStyle/>
          <a:p>
            <a:pPr>
              <a:defRPr/>
            </a:pPr>
            <a:fld id="{572A5AAF-689B-46C5-AEA8-B5E4FB60F770}" type="slidenum">
              <a:rPr lang="en-US" smtClean="0"/>
              <a:pPr>
                <a:defRPr/>
              </a:pPr>
              <a:t>35</a:t>
            </a:fld>
            <a:endParaRPr lang="en-US" dirty="0"/>
          </a:p>
        </p:txBody>
      </p:sp>
    </p:spTree>
    <p:extLst>
      <p:ext uri="{BB962C8B-B14F-4D97-AF65-F5344CB8AC3E}">
        <p14:creationId xmlns:p14="http://schemas.microsoft.com/office/powerpoint/2010/main" val="55437691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normAutofit/>
          </a:bodyPr>
          <a:lstStyle/>
          <a:p>
            <a:pPr rtl="0"/>
            <a:endParaRPr lang="en-US" sz="1200" b="0" i="0" u="none" strike="noStrike" kern="1200" baseline="0" dirty="0">
              <a:solidFill>
                <a:schemeClr val="tx1"/>
              </a:solidFill>
              <a:latin typeface="+mn-lt"/>
              <a:ea typeface="+mn-ea"/>
              <a:cs typeface="+mn-cs"/>
            </a:endParaRPr>
          </a:p>
        </p:txBody>
      </p:sp>
      <p:sp>
        <p:nvSpPr>
          <p:cNvPr id="4" name="Номер слайда 3"/>
          <p:cNvSpPr>
            <a:spLocks noGrp="1"/>
          </p:cNvSpPr>
          <p:nvPr>
            <p:ph type="sldNum" sz="quarter" idx="10"/>
          </p:nvPr>
        </p:nvSpPr>
        <p:spPr/>
        <p:txBody>
          <a:bodyPr/>
          <a:lstStyle/>
          <a:p>
            <a:pPr>
              <a:defRPr/>
            </a:pPr>
            <a:fld id="{572A5AAF-689B-46C5-AEA8-B5E4FB60F770}" type="slidenum">
              <a:rPr lang="en-US" smtClean="0"/>
              <a:pPr>
                <a:defRPr/>
              </a:pPr>
              <a:t>36</a:t>
            </a:fld>
            <a:endParaRPr lang="en-US" dirty="0"/>
          </a:p>
        </p:txBody>
      </p:sp>
    </p:spTree>
    <p:extLst>
      <p:ext uri="{BB962C8B-B14F-4D97-AF65-F5344CB8AC3E}">
        <p14:creationId xmlns:p14="http://schemas.microsoft.com/office/powerpoint/2010/main" val="54873281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normAutofit/>
          </a:bodyPr>
          <a:lstStyle/>
          <a:p>
            <a:pPr rtl="0"/>
            <a:endParaRPr lang="en-US" sz="1200" b="0" i="0" u="none" strike="noStrike" kern="1200" baseline="0" dirty="0">
              <a:solidFill>
                <a:schemeClr val="tx1"/>
              </a:solidFill>
              <a:latin typeface="+mn-lt"/>
              <a:ea typeface="+mn-ea"/>
              <a:cs typeface="+mn-cs"/>
            </a:endParaRPr>
          </a:p>
        </p:txBody>
      </p:sp>
      <p:sp>
        <p:nvSpPr>
          <p:cNvPr id="4" name="Номер слайда 3"/>
          <p:cNvSpPr>
            <a:spLocks noGrp="1"/>
          </p:cNvSpPr>
          <p:nvPr>
            <p:ph type="sldNum" sz="quarter" idx="10"/>
          </p:nvPr>
        </p:nvSpPr>
        <p:spPr/>
        <p:txBody>
          <a:bodyPr/>
          <a:lstStyle/>
          <a:p>
            <a:pPr>
              <a:defRPr/>
            </a:pPr>
            <a:fld id="{572A5AAF-689B-46C5-AEA8-B5E4FB60F770}" type="slidenum">
              <a:rPr lang="en-US" smtClean="0"/>
              <a:pPr>
                <a:defRPr/>
              </a:pPr>
              <a:t>37</a:t>
            </a:fld>
            <a:endParaRPr lang="en-US" dirty="0"/>
          </a:p>
        </p:txBody>
      </p:sp>
    </p:spTree>
    <p:extLst>
      <p:ext uri="{BB962C8B-B14F-4D97-AF65-F5344CB8AC3E}">
        <p14:creationId xmlns:p14="http://schemas.microsoft.com/office/powerpoint/2010/main" val="64803132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572A5AAF-689B-46C5-AEA8-B5E4FB60F770}" type="slidenum">
              <a:rPr lang="en-US" smtClean="0"/>
              <a:pPr>
                <a:defRPr/>
              </a:pPr>
              <a:t>38</a:t>
            </a:fld>
            <a:endParaRPr lang="en-US" dirty="0"/>
          </a:p>
        </p:txBody>
      </p:sp>
    </p:spTree>
    <p:extLst>
      <p:ext uri="{BB962C8B-B14F-4D97-AF65-F5344CB8AC3E}">
        <p14:creationId xmlns:p14="http://schemas.microsoft.com/office/powerpoint/2010/main" val="75239275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a:t>http://www.di.unisa.it/~ads/corso-security/www/CORSO-9900/http/</a:t>
            </a:r>
          </a:p>
          <a:p>
            <a:pPr marL="0" marR="0" indent="0" algn="l" defTabSz="914400" rtl="0" eaLnBrk="0" fontAlgn="base" latinLnBrk="0" hangingPunct="0">
              <a:lnSpc>
                <a:spcPct val="100000"/>
              </a:lnSpc>
              <a:spcBef>
                <a:spcPct val="30000"/>
              </a:spcBef>
              <a:spcAft>
                <a:spcPct val="0"/>
              </a:spcAft>
              <a:buClrTx/>
              <a:buSzTx/>
              <a:buFontTx/>
              <a:buNone/>
              <a:tabLst/>
              <a:defRPr/>
            </a:pPr>
            <a:r>
              <a:rPr lang="ru-RU" sz="1200" b="0" i="0" u="none" strike="noStrike" kern="1200" baseline="0" dirty="0">
                <a:solidFill>
                  <a:schemeClr val="tx1"/>
                </a:solidFill>
                <a:latin typeface="+mn-lt"/>
                <a:ea typeface="+mn-ea"/>
                <a:cs typeface="+mn-cs"/>
              </a:rPr>
              <a:t>Программа CGI - это консольное приложение, работающее в среде операционной системы сервера </a:t>
            </a:r>
            <a:r>
              <a:rPr lang="ru-RU" sz="1200" b="0" i="0" u="none" strike="noStrike" kern="1200" baseline="0" dirty="0" err="1">
                <a:solidFill>
                  <a:schemeClr val="tx1"/>
                </a:solidFill>
                <a:latin typeface="+mn-lt"/>
                <a:ea typeface="+mn-ea"/>
                <a:cs typeface="+mn-cs"/>
              </a:rPr>
              <a:t>Web</a:t>
            </a:r>
            <a:r>
              <a:rPr lang="ru-RU" sz="1200" b="0" i="0" u="none" strike="noStrike" kern="1200" baseline="0" dirty="0">
                <a:solidFill>
                  <a:schemeClr val="tx1"/>
                </a:solidFill>
                <a:latin typeface="+mn-lt"/>
                <a:ea typeface="+mn-ea"/>
                <a:cs typeface="+mn-cs"/>
              </a:rPr>
              <a:t> и осуществляющее обмен данными через стандартные потоки ввода и вывода. Такое приложение запускается только по запросу пользователя, когда к нему выполняется обращение из документа HTML. Окончив обработку запроса пользователя, программа CGI завершается</a:t>
            </a:r>
          </a:p>
          <a:p>
            <a:endParaRPr lang="en-US" dirty="0"/>
          </a:p>
        </p:txBody>
      </p:sp>
      <p:sp>
        <p:nvSpPr>
          <p:cNvPr id="4" name="Номер слайда 3"/>
          <p:cNvSpPr>
            <a:spLocks noGrp="1"/>
          </p:cNvSpPr>
          <p:nvPr>
            <p:ph type="sldNum" sz="quarter" idx="10"/>
          </p:nvPr>
        </p:nvSpPr>
        <p:spPr/>
        <p:txBody>
          <a:bodyPr/>
          <a:lstStyle/>
          <a:p>
            <a:pPr>
              <a:defRPr/>
            </a:pPr>
            <a:fld id="{572A5AAF-689B-46C5-AEA8-B5E4FB60F770}" type="slidenum">
              <a:rPr lang="en-US" smtClean="0"/>
              <a:pPr>
                <a:defRPr/>
              </a:pPr>
              <a:t>39</a:t>
            </a:fld>
            <a:endParaRPr lang="en-US" dirty="0"/>
          </a:p>
        </p:txBody>
      </p:sp>
    </p:spTree>
    <p:extLst>
      <p:ext uri="{BB962C8B-B14F-4D97-AF65-F5344CB8AC3E}">
        <p14:creationId xmlns:p14="http://schemas.microsoft.com/office/powerpoint/2010/main" val="15632993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normAutofit lnSpcReduction="10000"/>
          </a:bodyPr>
          <a:lstStyle/>
          <a:p>
            <a:r>
              <a:rPr lang="ru-RU" dirty="0"/>
              <a:t>Обобщенный алгоритм работы через CGI можно представить в следующем виде:</a:t>
            </a:r>
          </a:p>
          <a:p>
            <a:endParaRPr lang="ru-RU" dirty="0"/>
          </a:p>
          <a:p>
            <a:r>
              <a:rPr lang="ru-RU" dirty="0"/>
              <a:t>Клиент запрашивает CGI-приложение по его URI.</a:t>
            </a:r>
          </a:p>
          <a:p>
            <a:r>
              <a:rPr lang="ru-RU" dirty="0"/>
              <a:t>Веб-сервер принимает запрос и устанавливает переменные окружения, через них приложению передаются данные и служебная информация.</a:t>
            </a:r>
          </a:p>
          <a:p>
            <a:r>
              <a:rPr lang="ru-RU" dirty="0"/>
              <a:t>Веб-сервер перенаправляет запросы через стандартный поток ввода (</a:t>
            </a:r>
            <a:r>
              <a:rPr lang="ru-RU" dirty="0" err="1"/>
              <a:t>stdin</a:t>
            </a:r>
            <a:r>
              <a:rPr lang="ru-RU" dirty="0"/>
              <a:t>) на вход вызываемой программы.</a:t>
            </a:r>
          </a:p>
          <a:p>
            <a:r>
              <a:rPr lang="ru-RU" dirty="0"/>
              <a:t>CGI-приложение выполняет все необходимые операции и формирует результаты в виде HTML.</a:t>
            </a:r>
          </a:p>
          <a:p>
            <a:r>
              <a:rPr lang="ru-RU" dirty="0"/>
              <a:t>Сформированный гипертекст возвращается веб-серверу через стандартный поток вывода (</a:t>
            </a:r>
            <a:r>
              <a:rPr lang="ru-RU" dirty="0" err="1"/>
              <a:t>stdout</a:t>
            </a:r>
            <a:r>
              <a:rPr lang="ru-RU" dirty="0"/>
              <a:t>). Сообщения об ошибках передаются через </a:t>
            </a:r>
            <a:r>
              <a:rPr lang="ru-RU" dirty="0" err="1"/>
              <a:t>stderr</a:t>
            </a:r>
            <a:r>
              <a:rPr lang="ru-RU" dirty="0"/>
              <a:t>.</a:t>
            </a:r>
          </a:p>
          <a:p>
            <a:r>
              <a:rPr lang="ru-RU" dirty="0"/>
              <a:t>Веб-сервер передает результаты запроса клиенту.</a:t>
            </a:r>
            <a:endParaRPr lang="en-US" dirty="0"/>
          </a:p>
          <a:p>
            <a:r>
              <a:rPr lang="en-US" dirty="0"/>
              <a:t>http://www.di.unisa.it/~ads/corso-security/www/CORSO-9900/http/</a:t>
            </a:r>
          </a:p>
          <a:p>
            <a:r>
              <a:rPr lang="en-US" dirty="0"/>
              <a:t>http://www.4stud.info/web-programming/cgi.html</a:t>
            </a:r>
          </a:p>
          <a:p>
            <a:pPr marL="0" marR="0" indent="0" algn="l" defTabSz="914400" rtl="0" eaLnBrk="0" fontAlgn="base" latinLnBrk="0" hangingPunct="0">
              <a:lnSpc>
                <a:spcPct val="100000"/>
              </a:lnSpc>
              <a:spcBef>
                <a:spcPct val="30000"/>
              </a:spcBef>
              <a:spcAft>
                <a:spcPct val="0"/>
              </a:spcAft>
              <a:buClrTx/>
              <a:buSzTx/>
              <a:buFontTx/>
              <a:buNone/>
              <a:tabLst/>
              <a:defRPr/>
            </a:pPr>
            <a:r>
              <a:rPr lang="ru-RU" sz="1200" b="0" i="0" u="none" strike="noStrike" kern="1200" baseline="0" dirty="0">
                <a:solidFill>
                  <a:schemeClr val="tx1"/>
                </a:solidFill>
                <a:latin typeface="+mn-lt"/>
                <a:ea typeface="+mn-ea"/>
                <a:cs typeface="+mn-cs"/>
              </a:rPr>
              <a:t>Программа CGI - это консольное приложение, работающее в среде операционной системы сервера </a:t>
            </a:r>
            <a:r>
              <a:rPr lang="ru-RU" sz="1200" b="0" i="0" u="none" strike="noStrike" kern="1200" baseline="0" dirty="0" err="1">
                <a:solidFill>
                  <a:schemeClr val="tx1"/>
                </a:solidFill>
                <a:latin typeface="+mn-lt"/>
                <a:ea typeface="+mn-ea"/>
                <a:cs typeface="+mn-cs"/>
              </a:rPr>
              <a:t>Web</a:t>
            </a:r>
            <a:r>
              <a:rPr lang="ru-RU" sz="1200" b="0" i="0" u="none" strike="noStrike" kern="1200" baseline="0" dirty="0">
                <a:solidFill>
                  <a:schemeClr val="tx1"/>
                </a:solidFill>
                <a:latin typeface="+mn-lt"/>
                <a:ea typeface="+mn-ea"/>
                <a:cs typeface="+mn-cs"/>
              </a:rPr>
              <a:t> и осуществляющее обмен данными через стандартные потоки ввода и вывода. Такое приложение запускается только по запросу пользователя, когда к нему выполняется обращение из документа HTML. Окончив обработку запроса пользователя, программа CGI завершается</a:t>
            </a:r>
          </a:p>
          <a:p>
            <a:endParaRPr lang="en-US" dirty="0"/>
          </a:p>
        </p:txBody>
      </p:sp>
      <p:sp>
        <p:nvSpPr>
          <p:cNvPr id="4" name="Номер слайда 3"/>
          <p:cNvSpPr>
            <a:spLocks noGrp="1"/>
          </p:cNvSpPr>
          <p:nvPr>
            <p:ph type="sldNum" sz="quarter" idx="10"/>
          </p:nvPr>
        </p:nvSpPr>
        <p:spPr/>
        <p:txBody>
          <a:bodyPr/>
          <a:lstStyle/>
          <a:p>
            <a:pPr>
              <a:defRPr/>
            </a:pPr>
            <a:fld id="{572A5AAF-689B-46C5-AEA8-B5E4FB60F770}" type="slidenum">
              <a:rPr lang="en-US" smtClean="0"/>
              <a:pPr>
                <a:defRPr/>
              </a:pPr>
              <a:t>40</a:t>
            </a:fld>
            <a:endParaRPr lang="en-US" dirty="0"/>
          </a:p>
        </p:txBody>
      </p:sp>
    </p:spTree>
    <p:extLst>
      <p:ext uri="{BB962C8B-B14F-4D97-AF65-F5344CB8AC3E}">
        <p14:creationId xmlns:p14="http://schemas.microsoft.com/office/powerpoint/2010/main" val="272269107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Модульная архитектура веб-сервера</a:t>
            </a:r>
          </a:p>
          <a:p>
            <a:endParaRPr lang="ru-RU" dirty="0"/>
          </a:p>
          <a:p>
            <a:r>
              <a:rPr lang="ru-RU" dirty="0"/>
              <a:t>Изначально, единственным средством выполнения программ на стороне веб-сервера было обращение к ним через общий </a:t>
            </a:r>
            <a:r>
              <a:rPr lang="ru-RU" dirty="0" err="1"/>
              <a:t>шлюзовый</a:t>
            </a:r>
            <a:r>
              <a:rPr lang="ru-RU" dirty="0"/>
              <a:t> интерфейс (CGI). Практика показала, что в CGI имеется ряд недостатков, в числе основных — высокие требования к аппаратным ресурсам веб-сервера и высокие накладные расходы на этапах загрузки и выгрузки CGI-приложений. Альтернативным решением стало использование модульной архитектуры веб-серверов, позволяющей расширять их возможности за счет внешних библиотек — модулей.</a:t>
            </a:r>
          </a:p>
          <a:p>
            <a:endParaRPr lang="ru-RU" dirty="0"/>
          </a:p>
          <a:p>
            <a:r>
              <a:rPr lang="ru-RU" dirty="0"/>
              <a:t>Модули веб-сервера — это статически или динамически подключаемые библиотеки функций, доступных веб-серверу. В отличие от CGI, модульные расширения быстрее и требуют меньших ресурсов, т.к. многопоточны, т.е. для обработки еще одного запроса не требуется загрузки еще одной копии приложения. Рассмотрим модульные расширения наиболее распространенных веб-серверов: DSO для веб-сервера </a:t>
            </a:r>
            <a:r>
              <a:rPr lang="ru-RU" dirty="0" err="1"/>
              <a:t>Apache</a:t>
            </a:r>
            <a:r>
              <a:rPr lang="ru-RU" dirty="0"/>
              <a:t> и ISAPI для </a:t>
            </a:r>
            <a:r>
              <a:rPr lang="ru-RU" dirty="0" err="1"/>
              <a:t>Internet</a:t>
            </a:r>
            <a:r>
              <a:rPr lang="ru-RU" dirty="0"/>
              <a:t> </a:t>
            </a:r>
            <a:r>
              <a:rPr lang="ru-RU" dirty="0" err="1"/>
              <a:t>Information</a:t>
            </a:r>
            <a:r>
              <a:rPr lang="ru-RU" dirty="0"/>
              <a:t> </a:t>
            </a:r>
            <a:r>
              <a:rPr lang="ru-RU" dirty="0" err="1"/>
              <a:t>Services</a:t>
            </a:r>
            <a:endParaRPr lang="en-US" dirty="0"/>
          </a:p>
        </p:txBody>
      </p:sp>
      <p:sp>
        <p:nvSpPr>
          <p:cNvPr id="4" name="Номер слайда 3"/>
          <p:cNvSpPr>
            <a:spLocks noGrp="1"/>
          </p:cNvSpPr>
          <p:nvPr>
            <p:ph type="sldNum" sz="quarter" idx="10"/>
          </p:nvPr>
        </p:nvSpPr>
        <p:spPr/>
        <p:txBody>
          <a:bodyPr/>
          <a:lstStyle/>
          <a:p>
            <a:pPr>
              <a:defRPr/>
            </a:pPr>
            <a:fld id="{572A5AAF-689B-46C5-AEA8-B5E4FB60F770}" type="slidenum">
              <a:rPr lang="en-US" smtClean="0"/>
              <a:pPr>
                <a:defRPr/>
              </a:pPr>
              <a:t>41</a:t>
            </a:fld>
            <a:endParaRPr lang="en-US" dirty="0"/>
          </a:p>
        </p:txBody>
      </p:sp>
    </p:spTree>
    <p:extLst>
      <p:ext uri="{BB962C8B-B14F-4D97-AF65-F5344CB8AC3E}">
        <p14:creationId xmlns:p14="http://schemas.microsoft.com/office/powerpoint/2010/main" val="12692554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ru-RU" dirty="0" smtClean="0">
                <a:solidFill>
                  <a:schemeClr val="bg1"/>
                </a:solidFill>
                <a:latin typeface="Calibri" panose="020F0502020204030204" pitchFamily="34" charset="0"/>
              </a:rPr>
              <a:t>Хранит ресурсы сайта (HTML документы, CSS стили, </a:t>
            </a:r>
            <a:r>
              <a:rPr lang="ru-RU" dirty="0" err="1" smtClean="0">
                <a:solidFill>
                  <a:schemeClr val="bg1"/>
                </a:solidFill>
                <a:latin typeface="Calibri" panose="020F0502020204030204" pitchFamily="34" charset="0"/>
              </a:rPr>
              <a:t>JavaScript</a:t>
            </a:r>
            <a:r>
              <a:rPr lang="ru-RU" dirty="0" smtClean="0">
                <a:solidFill>
                  <a:schemeClr val="bg1"/>
                </a:solidFill>
                <a:latin typeface="Calibri" panose="020F0502020204030204" pitchFamily="34" charset="0"/>
              </a:rPr>
              <a:t> файлы и другое) и доставляет их на устройство конечного пользователя (веб-браузер и т.д.). Обычно подключен к сети Интернет и может быть доступен через, доменное имя, например </a:t>
            </a:r>
            <a:r>
              <a:rPr lang="ru-RU" dirty="0" err="1" smtClean="0">
                <a:solidFill>
                  <a:schemeClr val="bg1"/>
                </a:solidFill>
                <a:latin typeface="Calibri" panose="020F0502020204030204" pitchFamily="34" charset="0"/>
              </a:rPr>
              <a:t>mozilla.org</a:t>
            </a:r>
            <a:r>
              <a:rPr lang="ru-RU" dirty="0" smtClean="0">
                <a:solidFill>
                  <a:schemeClr val="bg1"/>
                </a:solidFill>
                <a:latin typeface="Calibri" panose="020F0502020204030204" pitchFamily="34" charset="0"/>
              </a:rPr>
              <a:t>. </a:t>
            </a:r>
            <a:r>
              <a:rPr lang="ru-RU" dirty="0" err="1" smtClean="0">
                <a:solidFill>
                  <a:schemeClr val="bg1"/>
                </a:solidFill>
                <a:latin typeface="Calibri" panose="020F0502020204030204" pitchFamily="34" charset="0"/>
              </a:rPr>
              <a:t>mozilla.org</a:t>
            </a:r>
            <a:r>
              <a:rPr lang="ru-RU" dirty="0" smtClean="0">
                <a:solidFill>
                  <a:schemeClr val="bg1"/>
                </a:solidFill>
                <a:latin typeface="Calibri" panose="020F0502020204030204" pitchFamily="34" charset="0"/>
              </a:rPr>
              <a:t>.</a:t>
            </a:r>
            <a:endParaRPr lang="ru-RU" sz="1200" kern="1200" noProof="0" dirty="0" smtClean="0">
              <a:solidFill>
                <a:schemeClr val="bg1"/>
              </a:solidFill>
              <a:latin typeface="Calibri" panose="020F050202020403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ru-RU" dirty="0" smtClean="0">
                <a:solidFill>
                  <a:schemeClr val="bg1"/>
                </a:solidFill>
                <a:latin typeface="Calibri" panose="020F0502020204030204" pitchFamily="34" charset="0"/>
              </a:rPr>
              <a:t>ПО, контролирующее доступ пользователей к размещенным на сервере файлам (минимум HTTP сервера). HTTP сервер это часть ПО которая понимает </a:t>
            </a:r>
            <a:r>
              <a:rPr lang="ru-RU" dirty="0" err="1" smtClean="0">
                <a:solidFill>
                  <a:schemeClr val="bg1"/>
                </a:solidFill>
                <a:latin typeface="Calibri" panose="020F0502020204030204" pitchFamily="34" charset="0"/>
              </a:rPr>
              <a:t>URL’ы</a:t>
            </a:r>
            <a:r>
              <a:rPr lang="ru-RU" dirty="0" smtClean="0">
                <a:solidFill>
                  <a:schemeClr val="bg1"/>
                </a:solidFill>
                <a:latin typeface="Calibri" panose="020F0502020204030204" pitchFamily="34" charset="0"/>
              </a:rPr>
              <a:t> (веб-адреса) и HTTP (протокол который использует браузер для просмотра веб-станиц).</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ru-RU" sz="1200" kern="1200" noProof="0" dirty="0" smtClean="0">
              <a:solidFill>
                <a:schemeClr val="bg1"/>
              </a:solidFill>
              <a:latin typeface="Calibri" panose="020F0502020204030204" pitchFamily="34" charset="0"/>
            </a:endParaRPr>
          </a:p>
          <a:p>
            <a:r>
              <a:rPr lang="en-US" dirty="0" smtClean="0"/>
              <a:t>https://</a:t>
            </a:r>
            <a:r>
              <a:rPr lang="en-US" dirty="0" err="1" smtClean="0"/>
              <a:t>developer.mozilla.org</a:t>
            </a:r>
            <a:r>
              <a:rPr lang="en-US" dirty="0" smtClean="0"/>
              <a:t>/</a:t>
            </a:r>
            <a:r>
              <a:rPr lang="en-US" dirty="0" err="1" smtClean="0"/>
              <a:t>ru</a:t>
            </a:r>
            <a:r>
              <a:rPr lang="en-US" dirty="0" smtClean="0"/>
              <a:t>/docs/Learn/%D0%A7%D1%82%D0%BE_%D1%82%D0%B0%D0%BA%D0%BE%D0%B5_%D0%B2%D0%B5%D0%B1_%D1%81%D0%B5%D1%80%D0%B2%D0%B5%D1%80</a:t>
            </a:r>
          </a:p>
          <a:p>
            <a:r>
              <a:rPr lang="ru-RU" dirty="0" smtClean="0"/>
              <a:t>Веб-сервер — это сетевое приложение, обслуживающее HTTP-запросы от клиентов, обычно веб-браузеров. Веб-сервер принимает запросы и возвращает ответы, обычно вместе с HTML-страницей, изображением, файлом, медиа-потоком или другими данными. Веб-серверы — основа Всемирной паутины. С расширением спектра сетевых сервисов веб-серверы все чаще используются в качестве шлюзов для серверов приложений или сами представляют такие функции (например, </a:t>
            </a:r>
            <a:r>
              <a:rPr lang="ru-RU" dirty="0" err="1" smtClean="0"/>
              <a:t>Apache</a:t>
            </a:r>
            <a:r>
              <a:rPr lang="ru-RU" dirty="0" smtClean="0"/>
              <a:t> </a:t>
            </a:r>
            <a:r>
              <a:rPr lang="ru-RU" dirty="0" err="1" smtClean="0"/>
              <a:t>Tomcat</a:t>
            </a:r>
            <a:r>
              <a:rPr lang="ru-RU" dirty="0" smtClean="0"/>
              <a:t>).</a:t>
            </a:r>
            <a:endParaRPr lang="en-US" dirty="0" smtClean="0"/>
          </a:p>
          <a:p>
            <a:pPr marL="0" marR="0" lvl="0" indent="0" algn="l" defTabSz="914400" rtl="0" eaLnBrk="0" fontAlgn="base" latinLnBrk="0" hangingPunct="0">
              <a:lnSpc>
                <a:spcPct val="100000"/>
              </a:lnSpc>
              <a:spcBef>
                <a:spcPct val="30000"/>
              </a:spcBef>
              <a:spcAft>
                <a:spcPct val="0"/>
              </a:spcAft>
              <a:buClrTx/>
              <a:buSzTx/>
              <a:buFontTx/>
              <a:buNone/>
              <a:tabLst/>
              <a:defRPr/>
            </a:pPr>
            <a:endParaRPr lang="ru-RU" sz="1200" kern="1200" noProof="0" dirty="0" smtClean="0">
              <a:solidFill>
                <a:schemeClr val="bg1"/>
              </a:solidFill>
              <a:latin typeface="Calibri" panose="020F0502020204030204" pitchFamily="34" charset="0"/>
            </a:endParaRPr>
          </a:p>
          <a:p>
            <a:endParaRPr lang="en-US" dirty="0"/>
          </a:p>
        </p:txBody>
      </p:sp>
      <p:sp>
        <p:nvSpPr>
          <p:cNvPr id="4" name="Slide Number Placeholder 3"/>
          <p:cNvSpPr>
            <a:spLocks noGrp="1"/>
          </p:cNvSpPr>
          <p:nvPr>
            <p:ph type="sldNum" sz="quarter" idx="10"/>
          </p:nvPr>
        </p:nvSpPr>
        <p:spPr/>
        <p:txBody>
          <a:bodyPr/>
          <a:lstStyle/>
          <a:p>
            <a:pPr>
              <a:defRPr/>
            </a:pPr>
            <a:fld id="{572A5AAF-689B-46C5-AEA8-B5E4FB60F770}" type="slidenum">
              <a:rPr lang="en-US" smtClean="0"/>
              <a:pPr>
                <a:defRPr/>
              </a:pPr>
              <a:t>5</a:t>
            </a:fld>
            <a:endParaRPr lang="en-US" dirty="0"/>
          </a:p>
        </p:txBody>
      </p:sp>
    </p:spTree>
    <p:extLst>
      <p:ext uri="{BB962C8B-B14F-4D97-AF65-F5344CB8AC3E}">
        <p14:creationId xmlns:p14="http://schemas.microsoft.com/office/powerpoint/2010/main" val="26040125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Модульная архитектура веб-сервера</a:t>
            </a:r>
          </a:p>
          <a:p>
            <a:endParaRPr lang="ru-RU" dirty="0"/>
          </a:p>
          <a:p>
            <a:r>
              <a:rPr lang="ru-RU" dirty="0"/>
              <a:t>Изначально, единственным средством выполнения программ на стороне веб-сервера было обращение к ним через общий </a:t>
            </a:r>
            <a:r>
              <a:rPr lang="ru-RU" dirty="0" err="1"/>
              <a:t>шлюзовый</a:t>
            </a:r>
            <a:r>
              <a:rPr lang="ru-RU" dirty="0"/>
              <a:t> интерфейс (CGI). Практика показала, что в CGI имеется ряд недостатков, в числе основных — высокие требования к аппаратным ресурсам веб-сервера и высокие накладные расходы на этапах загрузки и выгрузки CGI-приложений. Альтернативным решением стало использование модульной архитектуры веб-серверов, позволяющей расширять их возможности за счет внешних библиотек — модулей.</a:t>
            </a:r>
          </a:p>
          <a:p>
            <a:endParaRPr lang="ru-RU" dirty="0"/>
          </a:p>
          <a:p>
            <a:r>
              <a:rPr lang="ru-RU" dirty="0"/>
              <a:t>Модули веб-сервера — это статически или динамически подключаемые библиотеки функций, доступных веб-серверу. В отличие от CGI, модульные расширения быстрее и требуют меньших ресурсов, т.к. многопоточны, т.е. для обработки еще одного запроса не требуется загрузки еще одной копии приложения. Рассмотрим модульные расширения наиболее распространенных веб-серверов: DSO для веб-сервера </a:t>
            </a:r>
            <a:r>
              <a:rPr lang="ru-RU" dirty="0" err="1"/>
              <a:t>Apache</a:t>
            </a:r>
            <a:r>
              <a:rPr lang="ru-RU" dirty="0"/>
              <a:t> и ISAPI для </a:t>
            </a:r>
            <a:r>
              <a:rPr lang="ru-RU" dirty="0" err="1"/>
              <a:t>Internet</a:t>
            </a:r>
            <a:r>
              <a:rPr lang="ru-RU" dirty="0"/>
              <a:t> </a:t>
            </a:r>
            <a:r>
              <a:rPr lang="ru-RU" dirty="0" err="1"/>
              <a:t>Information</a:t>
            </a:r>
            <a:r>
              <a:rPr lang="ru-RU" dirty="0"/>
              <a:t> </a:t>
            </a:r>
            <a:r>
              <a:rPr lang="ru-RU" dirty="0" err="1"/>
              <a:t>Services</a:t>
            </a:r>
            <a:endParaRPr lang="en-US" dirty="0"/>
          </a:p>
        </p:txBody>
      </p:sp>
      <p:sp>
        <p:nvSpPr>
          <p:cNvPr id="4" name="Номер слайда 3"/>
          <p:cNvSpPr>
            <a:spLocks noGrp="1"/>
          </p:cNvSpPr>
          <p:nvPr>
            <p:ph type="sldNum" sz="quarter" idx="10"/>
          </p:nvPr>
        </p:nvSpPr>
        <p:spPr/>
        <p:txBody>
          <a:bodyPr/>
          <a:lstStyle/>
          <a:p>
            <a:pPr>
              <a:defRPr/>
            </a:pPr>
            <a:fld id="{572A5AAF-689B-46C5-AEA8-B5E4FB60F770}" type="slidenum">
              <a:rPr lang="en-US" smtClean="0"/>
              <a:pPr>
                <a:defRPr/>
              </a:pPr>
              <a:t>42</a:t>
            </a:fld>
            <a:endParaRPr lang="en-US" dirty="0"/>
          </a:p>
        </p:txBody>
      </p:sp>
    </p:spTree>
    <p:extLst>
      <p:ext uri="{BB962C8B-B14F-4D97-AF65-F5344CB8AC3E}">
        <p14:creationId xmlns:p14="http://schemas.microsoft.com/office/powerpoint/2010/main" val="246390986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normAutofit fontScale="92500"/>
          </a:bodyPr>
          <a:lstStyle/>
          <a:p>
            <a:pPr rtl="0"/>
            <a:r>
              <a:rPr lang="ru-RU" sz="1200" b="0" i="0" u="none" strike="noStrike" kern="1200" baseline="0" dirty="0">
                <a:solidFill>
                  <a:schemeClr val="tx1"/>
                </a:solidFill>
                <a:latin typeface="+mn-lt"/>
                <a:ea typeface="+mn-ea"/>
                <a:cs typeface="+mn-cs"/>
              </a:rPr>
              <a:t>В ISAPI существуют два типа DLL-библиотек</a:t>
            </a:r>
          </a:p>
          <a:p>
            <a:pPr rtl="0"/>
            <a:r>
              <a:rPr lang="ru-RU" sz="1200" b="0" i="0" u="none" strike="noStrike" kern="1200" baseline="0" dirty="0">
                <a:solidFill>
                  <a:schemeClr val="tx1"/>
                </a:solidFill>
                <a:latin typeface="+mn-lt"/>
                <a:ea typeface="+mn-ea"/>
                <a:cs typeface="+mn-cs"/>
              </a:rPr>
              <a:t>ISAPI-расширения (ISAPI </a:t>
            </a:r>
            <a:r>
              <a:rPr lang="ru-RU" sz="1200" b="0" i="0" u="none" strike="noStrike" kern="1200" baseline="0" dirty="0" err="1">
                <a:solidFill>
                  <a:schemeClr val="tx1"/>
                </a:solidFill>
                <a:latin typeface="+mn-lt"/>
                <a:ea typeface="+mn-ea"/>
                <a:cs typeface="+mn-cs"/>
              </a:rPr>
              <a:t>extensions</a:t>
            </a:r>
            <a:r>
              <a:rPr lang="ru-RU" sz="1200" b="0" i="0" u="none" strike="noStrike" kern="1200" baseline="0" dirty="0">
                <a:solidFill>
                  <a:schemeClr val="tx1"/>
                </a:solidFill>
                <a:latin typeface="+mn-lt"/>
                <a:ea typeface="+mn-ea"/>
                <a:cs typeface="+mn-cs"/>
              </a:rPr>
              <a:t>)  - явно указываются в URL-адресе, отправляемом на сервер</a:t>
            </a:r>
          </a:p>
          <a:p>
            <a:pPr rtl="0"/>
            <a:r>
              <a:rPr lang="ru-RU" sz="1200" b="0" i="0" u="none" strike="noStrike" kern="1200" baseline="0" dirty="0" err="1">
                <a:solidFill>
                  <a:schemeClr val="tx1"/>
                </a:solidFill>
                <a:latin typeface="+mn-lt"/>
                <a:ea typeface="+mn-ea"/>
                <a:cs typeface="+mn-cs"/>
              </a:rPr>
              <a:t>lSAPI</a:t>
            </a:r>
            <a:r>
              <a:rPr lang="ru-RU" sz="1200" b="0" i="0" u="none" strike="noStrike" kern="1200" baseline="0" dirty="0">
                <a:solidFill>
                  <a:schemeClr val="tx1"/>
                </a:solidFill>
                <a:latin typeface="+mn-lt"/>
                <a:ea typeface="+mn-ea"/>
                <a:cs typeface="+mn-cs"/>
              </a:rPr>
              <a:t>-фильтры (ISAPI </a:t>
            </a:r>
            <a:r>
              <a:rPr lang="ru-RU" sz="1200" b="0" i="0" u="none" strike="noStrike" kern="1200" baseline="0" dirty="0" err="1">
                <a:solidFill>
                  <a:schemeClr val="tx1"/>
                </a:solidFill>
                <a:latin typeface="+mn-lt"/>
                <a:ea typeface="+mn-ea"/>
                <a:cs typeface="+mn-cs"/>
              </a:rPr>
              <a:t>filters</a:t>
            </a:r>
            <a:r>
              <a:rPr lang="ru-RU" sz="1200" b="0" i="0" u="none" strike="noStrike" kern="1200" baseline="0" dirty="0">
                <a:solidFill>
                  <a:schemeClr val="tx1"/>
                </a:solidFill>
                <a:latin typeface="+mn-lt"/>
                <a:ea typeface="+mn-ea"/>
                <a:cs typeface="+mn-cs"/>
              </a:rPr>
              <a:t>) - никогда не вызываются явно — сервер обращается к ним в ответ на определенные события в процессе выполнения запроса</a:t>
            </a:r>
            <a:endParaRPr lang="en-US" sz="1200" b="0" i="0" u="none" strike="noStrike" kern="1200" baseline="0" dirty="0">
              <a:solidFill>
                <a:schemeClr val="tx1"/>
              </a:solidFill>
              <a:latin typeface="+mn-lt"/>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b="0" i="0" u="none" strike="noStrike" kern="1200" baseline="0" dirty="0">
                <a:solidFill>
                  <a:schemeClr val="tx1"/>
                </a:solidFill>
                <a:latin typeface="+mn-lt"/>
                <a:ea typeface="+mn-ea"/>
                <a:cs typeface="+mn-cs"/>
              </a:rPr>
              <a:t>http://localhost/samlpeisapi/sampleisapi.dll</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200" b="0" i="0" u="none" strike="noStrike" kern="1200" baseline="0" dirty="0">
              <a:solidFill>
                <a:schemeClr val="tx1"/>
              </a:solidFill>
              <a:latin typeface="+mn-lt"/>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ru-RU" sz="1200" b="0" i="0" u="none" strike="noStrike" kern="1200" baseline="0" dirty="0">
                <a:solidFill>
                  <a:schemeClr val="tx1"/>
                </a:solidFill>
                <a:latin typeface="+mn-lt"/>
                <a:ea typeface="+mn-ea"/>
                <a:cs typeface="+mn-cs"/>
              </a:rPr>
              <a:t>чем обычная CGI-программа (которая должна всякий раз загружаться и выгружаться) или скрипт (который сначала должен быть загружен, потом </a:t>
            </a:r>
            <a:r>
              <a:rPr lang="ru-RU" sz="1200" b="0" i="0" u="none" strike="noStrike" kern="1200" baseline="0" dirty="0" err="1">
                <a:solidFill>
                  <a:schemeClr val="tx1"/>
                </a:solidFill>
                <a:latin typeface="+mn-lt"/>
                <a:ea typeface="+mn-ea"/>
                <a:cs typeface="+mn-cs"/>
              </a:rPr>
              <a:t>обрабатан</a:t>
            </a:r>
            <a:r>
              <a:rPr lang="ru-RU" sz="1200" b="0" i="0" u="none" strike="noStrike" kern="1200" baseline="0" dirty="0">
                <a:solidFill>
                  <a:schemeClr val="tx1"/>
                </a:solidFill>
                <a:latin typeface="+mn-lt"/>
                <a:ea typeface="+mn-ea"/>
                <a:cs typeface="+mn-cs"/>
              </a:rPr>
              <a:t> интерпретатором, которому, в общем случае, тоже нужно время на загрузку).</a:t>
            </a:r>
          </a:p>
          <a:p>
            <a:pPr marL="0" marR="0" indent="0" algn="l" defTabSz="914400" rtl="0" eaLnBrk="0" fontAlgn="base" latinLnBrk="0" hangingPunct="0">
              <a:lnSpc>
                <a:spcPct val="100000"/>
              </a:lnSpc>
              <a:spcBef>
                <a:spcPct val="30000"/>
              </a:spcBef>
              <a:spcAft>
                <a:spcPct val="0"/>
              </a:spcAft>
              <a:buClrTx/>
              <a:buSzTx/>
              <a:buFontTx/>
              <a:buNone/>
              <a:tabLst/>
              <a:defRPr/>
            </a:pPr>
            <a:endParaRPr lang="ru-RU" sz="1200" b="0" i="0" u="none" strike="noStrike" kern="1200" baseline="0" dirty="0">
              <a:solidFill>
                <a:schemeClr val="tx1"/>
              </a:solidFill>
              <a:latin typeface="+mn-lt"/>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ru-RU" sz="1200" b="0" i="0" u="none" strike="noStrike" kern="1200" baseline="0" dirty="0">
                <a:solidFill>
                  <a:schemeClr val="tx1"/>
                </a:solidFill>
                <a:latin typeface="+mn-lt"/>
                <a:ea typeface="+mn-ea"/>
                <a:cs typeface="+mn-cs"/>
              </a:rPr>
              <a:t>Среди недостатков — трудности при отладке ISAPI-приложений. Незамеченная ошибка может привести к нарушению работоспособности не только самой библиотеки </a:t>
            </a:r>
            <a:r>
              <a:rPr lang="ru-RU" sz="1200" b="0" i="0" u="none" strike="noStrike" kern="1200" baseline="0" dirty="0" err="1">
                <a:solidFill>
                  <a:schemeClr val="tx1"/>
                </a:solidFill>
                <a:latin typeface="+mn-lt"/>
                <a:ea typeface="+mn-ea"/>
                <a:cs typeface="+mn-cs"/>
              </a:rPr>
              <a:t>dll</a:t>
            </a:r>
            <a:r>
              <a:rPr lang="ru-RU" sz="1200" b="0" i="0" u="none" strike="noStrike" kern="1200" baseline="0" dirty="0">
                <a:solidFill>
                  <a:schemeClr val="tx1"/>
                </a:solidFill>
                <a:latin typeface="+mn-lt"/>
                <a:ea typeface="+mn-ea"/>
                <a:cs typeface="+mn-cs"/>
              </a:rPr>
              <a:t>, но и всего веб-сервера. При разработке ISAPI-приложений на универсальных языках программирования, таких как C++ или </a:t>
            </a:r>
            <a:r>
              <a:rPr lang="ru-RU" sz="1200" b="0" i="0" u="none" strike="noStrike" kern="1200" baseline="0" dirty="0" err="1">
                <a:solidFill>
                  <a:schemeClr val="tx1"/>
                </a:solidFill>
                <a:latin typeface="+mn-lt"/>
                <a:ea typeface="+mn-ea"/>
                <a:cs typeface="+mn-cs"/>
              </a:rPr>
              <a:t>Object</a:t>
            </a:r>
            <a:r>
              <a:rPr lang="ru-RU" sz="1200" b="0" i="0" u="none" strike="noStrike" kern="1200" baseline="0" dirty="0">
                <a:solidFill>
                  <a:schemeClr val="tx1"/>
                </a:solidFill>
                <a:latin typeface="+mn-lt"/>
                <a:ea typeface="+mn-ea"/>
                <a:cs typeface="+mn-cs"/>
              </a:rPr>
              <a:t> </a:t>
            </a:r>
            <a:r>
              <a:rPr lang="ru-RU" sz="1200" b="0" i="0" u="none" strike="noStrike" kern="1200" baseline="0" dirty="0" err="1">
                <a:solidFill>
                  <a:schemeClr val="tx1"/>
                </a:solidFill>
                <a:latin typeface="+mn-lt"/>
                <a:ea typeface="+mn-ea"/>
                <a:cs typeface="+mn-cs"/>
              </a:rPr>
              <a:t>Pascal</a:t>
            </a:r>
            <a:r>
              <a:rPr lang="ru-RU" sz="1200" b="0" i="0" u="none" strike="noStrike" kern="1200" baseline="0" dirty="0">
                <a:solidFill>
                  <a:schemeClr val="tx1"/>
                </a:solidFill>
                <a:latin typeface="+mn-lt"/>
                <a:ea typeface="+mn-ea"/>
                <a:cs typeface="+mn-cs"/>
              </a:rPr>
              <a:t> еще одной проблемой становится неконтролируемый код. Т.е. разработчик должен сам заботиться об управлении памятью, «сборке мусора» и прочих аспектах системного уровня. Еще один недостаток, пожалуй, самый главный — непереносимость. Несмотря на то, что ISAPI — открытая спецификация и поддержка технологии реализована, например, в модуле mod_isapi.dll для </a:t>
            </a:r>
            <a:r>
              <a:rPr lang="ru-RU" sz="1200" b="0" i="0" u="none" strike="noStrike" kern="1200" baseline="0" dirty="0" err="1">
                <a:solidFill>
                  <a:schemeClr val="tx1"/>
                </a:solidFill>
                <a:latin typeface="+mn-lt"/>
                <a:ea typeface="+mn-ea"/>
                <a:cs typeface="+mn-cs"/>
              </a:rPr>
              <a:t>Apache</a:t>
            </a:r>
            <a:r>
              <a:rPr lang="ru-RU" sz="1200" b="0" i="0" u="none" strike="noStrike" kern="1200" baseline="0" dirty="0">
                <a:solidFill>
                  <a:schemeClr val="tx1"/>
                </a:solidFill>
                <a:latin typeface="+mn-lt"/>
                <a:ea typeface="+mn-ea"/>
                <a:cs typeface="+mn-cs"/>
              </a:rPr>
              <a:t> </a:t>
            </a:r>
            <a:r>
              <a:rPr lang="ru-RU" sz="1200" b="0" i="0" u="none" strike="noStrike" kern="1200" baseline="0" dirty="0" err="1">
                <a:solidFill>
                  <a:schemeClr val="tx1"/>
                </a:solidFill>
                <a:latin typeface="+mn-lt"/>
                <a:ea typeface="+mn-ea"/>
                <a:cs typeface="+mn-cs"/>
              </a:rPr>
              <a:t>for</a:t>
            </a:r>
            <a:r>
              <a:rPr lang="ru-RU" sz="1200" b="0" i="0" u="none" strike="noStrike" kern="1200" baseline="0" dirty="0">
                <a:solidFill>
                  <a:schemeClr val="tx1"/>
                </a:solidFill>
                <a:latin typeface="+mn-lt"/>
                <a:ea typeface="+mn-ea"/>
                <a:cs typeface="+mn-cs"/>
              </a:rPr>
              <a:t> Win32, нет никакой возможности применять ISAPI на платформах, отличающихся от MS </a:t>
            </a:r>
            <a:r>
              <a:rPr lang="ru-RU" sz="1200" b="0" i="0" u="none" strike="noStrike" kern="1200" baseline="0" dirty="0" err="1">
                <a:solidFill>
                  <a:schemeClr val="tx1"/>
                </a:solidFill>
                <a:latin typeface="+mn-lt"/>
                <a:ea typeface="+mn-ea"/>
                <a:cs typeface="+mn-cs"/>
              </a:rPr>
              <a:t>Windows</a:t>
            </a:r>
            <a:r>
              <a:rPr lang="ru-RU" sz="1200" b="0" i="0" u="none" strike="noStrike" kern="1200" baseline="0" dirty="0">
                <a:solidFill>
                  <a:schemeClr val="tx1"/>
                </a:solidFill>
                <a:latin typeface="+mn-lt"/>
                <a:ea typeface="+mn-ea"/>
                <a:cs typeface="+mn-cs"/>
              </a:rPr>
              <a:t>.</a:t>
            </a:r>
            <a:endParaRPr lang="en-US" sz="1200" b="0" i="0" u="none" strike="noStrike" kern="1200" baseline="0" dirty="0">
              <a:solidFill>
                <a:schemeClr val="tx1"/>
              </a:solidFill>
              <a:latin typeface="+mn-lt"/>
              <a:ea typeface="+mn-ea"/>
              <a:cs typeface="+mn-cs"/>
            </a:endParaRPr>
          </a:p>
          <a:p>
            <a:pPr rtl="0"/>
            <a:endParaRPr lang="ru-RU" sz="1200" b="0" i="0" u="none" strike="noStrike" kern="1200" baseline="0" dirty="0">
              <a:solidFill>
                <a:schemeClr val="tx1"/>
              </a:solidFill>
              <a:latin typeface="+mn-lt"/>
              <a:ea typeface="+mn-ea"/>
              <a:cs typeface="+mn-cs"/>
            </a:endParaRPr>
          </a:p>
        </p:txBody>
      </p:sp>
      <p:sp>
        <p:nvSpPr>
          <p:cNvPr id="4" name="Номер слайда 3"/>
          <p:cNvSpPr>
            <a:spLocks noGrp="1"/>
          </p:cNvSpPr>
          <p:nvPr>
            <p:ph type="sldNum" sz="quarter" idx="10"/>
          </p:nvPr>
        </p:nvSpPr>
        <p:spPr/>
        <p:txBody>
          <a:bodyPr/>
          <a:lstStyle/>
          <a:p>
            <a:pPr>
              <a:defRPr/>
            </a:pPr>
            <a:fld id="{572A5AAF-689B-46C5-AEA8-B5E4FB60F770}" type="slidenum">
              <a:rPr lang="en-US" smtClean="0"/>
              <a:pPr>
                <a:defRPr/>
              </a:pPr>
              <a:t>43</a:t>
            </a:fld>
            <a:endParaRPr lang="en-US" dirty="0"/>
          </a:p>
        </p:txBody>
      </p:sp>
    </p:spTree>
    <p:extLst>
      <p:ext uri="{BB962C8B-B14F-4D97-AF65-F5344CB8AC3E}">
        <p14:creationId xmlns:p14="http://schemas.microsoft.com/office/powerpoint/2010/main" val="82313885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a:t>http://www.4stud.info/web-programming/</a:t>
            </a:r>
          </a:p>
        </p:txBody>
      </p:sp>
      <p:sp>
        <p:nvSpPr>
          <p:cNvPr id="4" name="Номер слайда 3"/>
          <p:cNvSpPr>
            <a:spLocks noGrp="1"/>
          </p:cNvSpPr>
          <p:nvPr>
            <p:ph type="sldNum" sz="quarter" idx="10"/>
          </p:nvPr>
        </p:nvSpPr>
        <p:spPr/>
        <p:txBody>
          <a:bodyPr/>
          <a:lstStyle/>
          <a:p>
            <a:pPr>
              <a:defRPr/>
            </a:pPr>
            <a:fld id="{572A5AAF-689B-46C5-AEA8-B5E4FB60F770}" type="slidenum">
              <a:rPr lang="en-US" smtClean="0"/>
              <a:pPr>
                <a:defRPr/>
              </a:pPr>
              <a:t>44</a:t>
            </a:fld>
            <a:endParaRPr lang="en-US" dirty="0"/>
          </a:p>
        </p:txBody>
      </p:sp>
    </p:spTree>
    <p:extLst>
      <p:ext uri="{BB962C8B-B14F-4D97-AF65-F5344CB8AC3E}">
        <p14:creationId xmlns:p14="http://schemas.microsoft.com/office/powerpoint/2010/main" val="21634931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en-US" dirty="0"/>
          </a:p>
        </p:txBody>
      </p:sp>
      <p:sp>
        <p:nvSpPr>
          <p:cNvPr id="4" name="Номер слайда 3"/>
          <p:cNvSpPr>
            <a:spLocks noGrp="1"/>
          </p:cNvSpPr>
          <p:nvPr>
            <p:ph type="sldNum" sz="quarter" idx="10"/>
          </p:nvPr>
        </p:nvSpPr>
        <p:spPr/>
        <p:txBody>
          <a:bodyPr/>
          <a:lstStyle/>
          <a:p>
            <a:pPr>
              <a:defRPr/>
            </a:pPr>
            <a:fld id="{572A5AAF-689B-46C5-AEA8-B5E4FB60F770}" type="slidenum">
              <a:rPr lang="en-US" smtClean="0"/>
              <a:pPr>
                <a:defRPr/>
              </a:pPr>
              <a:t>7</a:t>
            </a:fld>
            <a:endParaRPr lang="en-US" dirty="0"/>
          </a:p>
        </p:txBody>
      </p:sp>
    </p:spTree>
    <p:extLst>
      <p:ext uri="{BB962C8B-B14F-4D97-AF65-F5344CB8AC3E}">
        <p14:creationId xmlns:p14="http://schemas.microsoft.com/office/powerpoint/2010/main" val="37028291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normAutofit/>
          </a:bodyPr>
          <a:lstStyle/>
          <a:p>
            <a:endParaRPr lang="en-US" dirty="0"/>
          </a:p>
        </p:txBody>
      </p:sp>
      <p:sp>
        <p:nvSpPr>
          <p:cNvPr id="4" name="Номер слайда 3"/>
          <p:cNvSpPr>
            <a:spLocks noGrp="1"/>
          </p:cNvSpPr>
          <p:nvPr>
            <p:ph type="sldNum" sz="quarter" idx="10"/>
          </p:nvPr>
        </p:nvSpPr>
        <p:spPr/>
        <p:txBody>
          <a:bodyPr/>
          <a:lstStyle/>
          <a:p>
            <a:pPr>
              <a:defRPr/>
            </a:pPr>
            <a:fld id="{572A5AAF-689B-46C5-AEA8-B5E4FB60F770}" type="slidenum">
              <a:rPr lang="en-US" smtClean="0"/>
              <a:pPr>
                <a:defRPr/>
              </a:pPr>
              <a:t>8</a:t>
            </a:fld>
            <a:endParaRPr lang="en-US" dirty="0"/>
          </a:p>
        </p:txBody>
      </p:sp>
    </p:spTree>
    <p:extLst>
      <p:ext uri="{BB962C8B-B14F-4D97-AF65-F5344CB8AC3E}">
        <p14:creationId xmlns:p14="http://schemas.microsoft.com/office/powerpoint/2010/main" val="27926391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normAutofit/>
          </a:bodyPr>
          <a:lstStyle/>
          <a:p>
            <a:endParaRPr lang="en-US" dirty="0"/>
          </a:p>
        </p:txBody>
      </p:sp>
      <p:sp>
        <p:nvSpPr>
          <p:cNvPr id="4" name="Номер слайда 3"/>
          <p:cNvSpPr>
            <a:spLocks noGrp="1"/>
          </p:cNvSpPr>
          <p:nvPr>
            <p:ph type="sldNum" sz="quarter" idx="10"/>
          </p:nvPr>
        </p:nvSpPr>
        <p:spPr/>
        <p:txBody>
          <a:bodyPr/>
          <a:lstStyle/>
          <a:p>
            <a:pPr>
              <a:defRPr/>
            </a:pPr>
            <a:fld id="{572A5AAF-689B-46C5-AEA8-B5E4FB60F770}" type="slidenum">
              <a:rPr lang="en-US" smtClean="0"/>
              <a:pPr>
                <a:defRPr/>
              </a:pPr>
              <a:t>9</a:t>
            </a:fld>
            <a:endParaRPr lang="en-US" dirty="0"/>
          </a:p>
        </p:txBody>
      </p:sp>
    </p:spTree>
    <p:extLst>
      <p:ext uri="{BB962C8B-B14F-4D97-AF65-F5344CB8AC3E}">
        <p14:creationId xmlns:p14="http://schemas.microsoft.com/office/powerpoint/2010/main" val="10250982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normAutofit/>
          </a:bodyPr>
          <a:lstStyle/>
          <a:p>
            <a:endParaRPr lang="en-US" dirty="0"/>
          </a:p>
        </p:txBody>
      </p:sp>
      <p:sp>
        <p:nvSpPr>
          <p:cNvPr id="4" name="Номер слайда 3"/>
          <p:cNvSpPr>
            <a:spLocks noGrp="1"/>
          </p:cNvSpPr>
          <p:nvPr>
            <p:ph type="sldNum" sz="quarter" idx="10"/>
          </p:nvPr>
        </p:nvSpPr>
        <p:spPr/>
        <p:txBody>
          <a:bodyPr/>
          <a:lstStyle/>
          <a:p>
            <a:pPr>
              <a:defRPr/>
            </a:pPr>
            <a:fld id="{572A5AAF-689B-46C5-AEA8-B5E4FB60F770}" type="slidenum">
              <a:rPr lang="en-US" smtClean="0"/>
              <a:pPr>
                <a:defRPr/>
              </a:pPr>
              <a:t>10</a:t>
            </a:fld>
            <a:endParaRPr lang="en-US" dirty="0"/>
          </a:p>
        </p:txBody>
      </p:sp>
    </p:spTree>
    <p:extLst>
      <p:ext uri="{BB962C8B-B14F-4D97-AF65-F5344CB8AC3E}">
        <p14:creationId xmlns:p14="http://schemas.microsoft.com/office/powerpoint/2010/main" val="3723177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Основной тип ресурсов Всемирной паутины — гипертекстовые страницы. Гипертекст — это обычный текст, размеченный специальными управляющими конструкциями — тегами. Браузер считывает теги и интерпретирует их как команды форматирования при выводе информации. Теги описывают структуру документа, а специальные теги, якоря и гиперссылки, позволяют установить связи между веб-страницами и перемещаться как внутри веб-сайта, так и между сайтами.</a:t>
            </a:r>
          </a:p>
          <a:p>
            <a:endParaRPr lang="ru-RU"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ru-RU" dirty="0">
                <a:solidFill>
                  <a:schemeClr val="bg1"/>
                </a:solidFill>
                <a:latin typeface="Calibri" panose="020F0502020204030204" pitchFamily="34" charset="0"/>
              </a:rPr>
              <a:t>Документы, представленные в виде гипертекста называются </a:t>
            </a:r>
            <a:r>
              <a:rPr lang="ru-RU" dirty="0" err="1">
                <a:solidFill>
                  <a:schemeClr val="bg1"/>
                </a:solidFill>
                <a:latin typeface="Calibri" panose="020F0502020204030204" pitchFamily="34" charset="0"/>
              </a:rPr>
              <a:t>web</a:t>
            </a:r>
            <a:r>
              <a:rPr lang="ru-RU" dirty="0">
                <a:solidFill>
                  <a:schemeClr val="bg1"/>
                </a:solidFill>
                <a:latin typeface="Calibri" panose="020F0502020204030204" pitchFamily="34" charset="0"/>
              </a:rPr>
              <a:t>-страницами. Несколько </a:t>
            </a:r>
            <a:r>
              <a:rPr lang="ru-RU" dirty="0" err="1">
                <a:solidFill>
                  <a:schemeClr val="bg1"/>
                </a:solidFill>
                <a:latin typeface="Calibri" panose="020F0502020204030204" pitchFamily="34" charset="0"/>
              </a:rPr>
              <a:t>web</a:t>
            </a:r>
            <a:r>
              <a:rPr lang="ru-RU" dirty="0">
                <a:solidFill>
                  <a:schemeClr val="bg1"/>
                </a:solidFill>
                <a:latin typeface="Calibri" panose="020F0502020204030204" pitchFamily="34" charset="0"/>
              </a:rPr>
              <a:t>-страниц, объединенных </a:t>
            </a:r>
            <a:r>
              <a:rPr lang="ru-RU" dirty="0" err="1">
                <a:solidFill>
                  <a:schemeClr val="bg1"/>
                </a:solidFill>
                <a:latin typeface="Calibri" panose="020F0502020204030204" pitchFamily="34" charset="0"/>
              </a:rPr>
              <a:t>общеи</a:t>
            </a:r>
            <a:r>
              <a:rPr lang="ru-RU" dirty="0">
                <a:solidFill>
                  <a:schemeClr val="bg1"/>
                </a:solidFill>
                <a:latin typeface="Calibri" panose="020F0502020204030204" pitchFamily="34" charset="0"/>
              </a:rPr>
              <a:t>̆ </a:t>
            </a:r>
            <a:r>
              <a:rPr lang="ru-RU" dirty="0" err="1">
                <a:solidFill>
                  <a:schemeClr val="bg1"/>
                </a:solidFill>
                <a:latin typeface="Calibri" panose="020F0502020204030204" pitchFamily="34" charset="0"/>
              </a:rPr>
              <a:t>тематикои</a:t>
            </a:r>
            <a:r>
              <a:rPr lang="ru-RU" dirty="0">
                <a:solidFill>
                  <a:schemeClr val="bg1"/>
                </a:solidFill>
                <a:latin typeface="Calibri" panose="020F0502020204030204" pitchFamily="34" charset="0"/>
              </a:rPr>
              <a:t>̆, оформлением, связанных гипертекстовыми ссылками и обычно находящихся на одном и том же </a:t>
            </a:r>
            <a:r>
              <a:rPr lang="ru-RU" dirty="0" err="1">
                <a:solidFill>
                  <a:schemeClr val="bg1"/>
                </a:solidFill>
                <a:latin typeface="Calibri" panose="020F0502020204030204" pitchFamily="34" charset="0"/>
              </a:rPr>
              <a:t>web</a:t>
            </a:r>
            <a:r>
              <a:rPr lang="ru-RU" dirty="0">
                <a:solidFill>
                  <a:schemeClr val="bg1"/>
                </a:solidFill>
                <a:latin typeface="Calibri" panose="020F0502020204030204" pitchFamily="34" charset="0"/>
              </a:rPr>
              <a:t>-сервере, называются </a:t>
            </a:r>
            <a:r>
              <a:rPr lang="ru-RU" dirty="0" err="1">
                <a:solidFill>
                  <a:schemeClr val="bg1"/>
                </a:solidFill>
                <a:latin typeface="Calibri" panose="020F0502020204030204" pitchFamily="34" charset="0"/>
              </a:rPr>
              <a:t>web-сайтом</a:t>
            </a:r>
            <a:endParaRPr lang="ru-RU" sz="1200" kern="1200" noProof="0" dirty="0">
              <a:solidFill>
                <a:schemeClr val="bg1"/>
              </a:solidFill>
              <a:latin typeface="Calibri" panose="020F0502020204030204" pitchFamily="34" charset="0"/>
            </a:endParaRPr>
          </a:p>
          <a:p>
            <a:endParaRPr lang="en-US" dirty="0"/>
          </a:p>
        </p:txBody>
      </p:sp>
      <p:sp>
        <p:nvSpPr>
          <p:cNvPr id="4" name="Номер слайда 3"/>
          <p:cNvSpPr>
            <a:spLocks noGrp="1"/>
          </p:cNvSpPr>
          <p:nvPr>
            <p:ph type="sldNum" sz="quarter" idx="10"/>
          </p:nvPr>
        </p:nvSpPr>
        <p:spPr/>
        <p:txBody>
          <a:bodyPr/>
          <a:lstStyle/>
          <a:p>
            <a:pPr>
              <a:defRPr/>
            </a:pPr>
            <a:fld id="{572A5AAF-689B-46C5-AEA8-B5E4FB60F770}" type="slidenum">
              <a:rPr lang="en-US" smtClean="0"/>
              <a:pPr>
                <a:defRPr/>
              </a:pPr>
              <a:t>11</a:t>
            </a:fld>
            <a:endParaRPr lang="en-US" dirty="0"/>
          </a:p>
        </p:txBody>
      </p:sp>
    </p:spTree>
    <p:extLst>
      <p:ext uri="{BB962C8B-B14F-4D97-AF65-F5344CB8AC3E}">
        <p14:creationId xmlns:p14="http://schemas.microsoft.com/office/powerpoint/2010/main" val="2607147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Image Title">
    <p:spTree>
      <p:nvGrpSpPr>
        <p:cNvPr id="1" name=""/>
        <p:cNvGrpSpPr/>
        <p:nvPr/>
      </p:nvGrpSpPr>
      <p:grpSpPr>
        <a:xfrm>
          <a:off x="0" y="0"/>
          <a:ext cx="0" cy="0"/>
          <a:chOff x="0" y="0"/>
          <a:chExt cx="0" cy="0"/>
        </a:xfrm>
      </p:grpSpPr>
      <p:sp>
        <p:nvSpPr>
          <p:cNvPr id="11" name="Picture Placeholder 10"/>
          <p:cNvSpPr>
            <a:spLocks noGrp="1"/>
          </p:cNvSpPr>
          <p:nvPr>
            <p:ph type="pic" sz="quarter" idx="18"/>
          </p:nvPr>
        </p:nvSpPr>
        <p:spPr>
          <a:xfrm>
            <a:off x="0" y="0"/>
            <a:ext cx="9144000" cy="6858000"/>
          </a:xfrm>
          <a:prstGeom prst="rect">
            <a:avLst/>
          </a:prstGeom>
        </p:spPr>
        <p:txBody>
          <a:bodyPr vert="horz" lIns="68580" tIns="34290" rIns="68580" bIns="34290" anchor="ctr"/>
          <a:lstStyle>
            <a:lvl1pPr marL="0" indent="0" algn="ctr">
              <a:buNone/>
              <a:defRPr/>
            </a:lvl1pPr>
          </a:lstStyle>
          <a:p>
            <a:r>
              <a:rPr lang="ru-RU"/>
              <a:t>Вставка рисунка</a:t>
            </a:r>
            <a:endParaRPr lang="en-US" dirty="0"/>
          </a:p>
        </p:txBody>
      </p:sp>
      <p:sp>
        <p:nvSpPr>
          <p:cNvPr id="3" name="Text Placeholder 4"/>
          <p:cNvSpPr>
            <a:spLocks noGrp="1"/>
          </p:cNvSpPr>
          <p:nvPr>
            <p:ph type="body" sz="quarter" idx="15" hasCustomPrompt="1"/>
          </p:nvPr>
        </p:nvSpPr>
        <p:spPr>
          <a:xfrm>
            <a:off x="631825" y="2075581"/>
            <a:ext cx="6910388" cy="574003"/>
          </a:xfrm>
          <a:prstGeom prst="rect">
            <a:avLst/>
          </a:prstGeom>
        </p:spPr>
        <p:txBody>
          <a:bodyPr lIns="68580" tIns="34290" rIns="68580" bIns="34290">
            <a:spAutoFit/>
          </a:bodyPr>
          <a:lstStyle>
            <a:lvl1pPr marL="0" indent="0">
              <a:lnSpc>
                <a:spcPct val="80000"/>
              </a:lnSpc>
              <a:spcBef>
                <a:spcPts val="0"/>
              </a:spcBef>
              <a:buNone/>
              <a:defRPr sz="4100" cap="all" spc="-150" baseline="0">
                <a:solidFill>
                  <a:schemeClr val="bg1"/>
                </a:solidFill>
                <a:latin typeface="Arial Black"/>
                <a:cs typeface="Arial Black"/>
              </a:defRPr>
            </a:lvl1pPr>
            <a:lvl2pPr>
              <a:defRPr sz="4500">
                <a:latin typeface="Arial Black"/>
                <a:cs typeface="Arial Black"/>
              </a:defRPr>
            </a:lvl2pPr>
            <a:lvl3pPr>
              <a:defRPr sz="4500">
                <a:latin typeface="Arial Black"/>
                <a:cs typeface="Arial Black"/>
              </a:defRPr>
            </a:lvl3pPr>
            <a:lvl4pPr>
              <a:defRPr sz="4500">
                <a:latin typeface="Arial Black"/>
                <a:cs typeface="Arial Black"/>
              </a:defRPr>
            </a:lvl4pPr>
            <a:lvl5pPr>
              <a:defRPr sz="4500">
                <a:latin typeface="Arial Black"/>
                <a:cs typeface="Arial Black"/>
              </a:defRPr>
            </a:lvl5pPr>
          </a:lstStyle>
          <a:p>
            <a:pPr lvl="0"/>
            <a:r>
              <a:rPr lang="en-US" dirty="0"/>
              <a:t>CLICK TO ADD TITLE</a:t>
            </a:r>
          </a:p>
        </p:txBody>
      </p:sp>
      <p:sp>
        <p:nvSpPr>
          <p:cNvPr id="4" name="Text Placeholder 7"/>
          <p:cNvSpPr>
            <a:spLocks noGrp="1"/>
          </p:cNvSpPr>
          <p:nvPr>
            <p:ph type="body" sz="quarter" idx="16" hasCustomPrompt="1"/>
          </p:nvPr>
        </p:nvSpPr>
        <p:spPr>
          <a:xfrm>
            <a:off x="660402" y="4453471"/>
            <a:ext cx="6488113" cy="284693"/>
          </a:xfrm>
          <a:prstGeom prst="rect">
            <a:avLst/>
          </a:prstGeom>
        </p:spPr>
        <p:txBody>
          <a:bodyPr lIns="68580" tIns="34290" rIns="68580" bIns="34290">
            <a:spAutoFit/>
          </a:bodyPr>
          <a:lstStyle>
            <a:lvl1pPr marL="0" indent="0">
              <a:lnSpc>
                <a:spcPct val="100000"/>
              </a:lnSpc>
              <a:spcBef>
                <a:spcPts val="0"/>
              </a:spcBef>
              <a:buFontTx/>
              <a:buNone/>
              <a:defRPr sz="1400" cap="all" baseline="0">
                <a:solidFill>
                  <a:schemeClr val="bg1"/>
                </a:solidFill>
                <a:latin typeface="Arial Black"/>
                <a:cs typeface="Arial Black"/>
              </a:defRPr>
            </a:lvl1pPr>
          </a:lstStyle>
          <a:p>
            <a:pPr lvl="0"/>
            <a:r>
              <a:rPr lang="en-US" dirty="0"/>
              <a:t>CLICK TO ADD SUBTITLE</a:t>
            </a:r>
          </a:p>
        </p:txBody>
      </p:sp>
      <p:sp>
        <p:nvSpPr>
          <p:cNvPr id="5" name="Text Placeholder 11"/>
          <p:cNvSpPr>
            <a:spLocks noGrp="1"/>
          </p:cNvSpPr>
          <p:nvPr>
            <p:ph type="body" sz="quarter" idx="17" hasCustomPrompt="1"/>
          </p:nvPr>
        </p:nvSpPr>
        <p:spPr>
          <a:xfrm>
            <a:off x="660399" y="5459489"/>
            <a:ext cx="3649662" cy="373063"/>
          </a:xfrm>
          <a:prstGeom prst="rect">
            <a:avLst/>
          </a:prstGeom>
        </p:spPr>
        <p:txBody>
          <a:bodyPr lIns="68580" tIns="34290" rIns="68580" bIns="34290">
            <a:normAutofit/>
          </a:bodyPr>
          <a:lstStyle>
            <a:lvl1pPr marL="0" indent="0">
              <a:buNone/>
              <a:defRPr sz="1400" cap="small" baseline="0">
                <a:solidFill>
                  <a:schemeClr val="accent2"/>
                </a:solidFill>
              </a:defRPr>
            </a:lvl1pPr>
          </a:lstStyle>
          <a:p>
            <a:pPr lvl="0"/>
            <a:r>
              <a:rPr lang="en-US" dirty="0"/>
              <a:t>MONTH DATE, YEAR</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2883" y="735997"/>
            <a:ext cx="1379882" cy="645989"/>
          </a:xfrm>
          <a:prstGeom prst="rect">
            <a:avLst/>
          </a:prstGeom>
        </p:spPr>
      </p:pic>
    </p:spTree>
    <p:extLst>
      <p:ext uri="{BB962C8B-B14F-4D97-AF65-F5344CB8AC3E}">
        <p14:creationId xmlns:p14="http://schemas.microsoft.com/office/powerpoint/2010/main" val="2985991928"/>
      </p:ext>
    </p:extLst>
  </p:cSld>
  <p:clrMapOvr>
    <a:masterClrMapping/>
  </p:clrMapOvr>
  <p:hf hd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2_Title and Content">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12" name="Прямоугольник 11"/>
          <p:cNvSpPr/>
          <p:nvPr/>
        </p:nvSpPr>
        <p:spPr>
          <a:xfrm>
            <a:off x="425001" y="3398262"/>
            <a:ext cx="8538693" cy="2862322"/>
          </a:xfrm>
          <a:prstGeom prst="rect">
            <a:avLst/>
          </a:prstGeom>
        </p:spPr>
        <p:txBody>
          <a:bodyPr wrap="square">
            <a:spAutoFit/>
          </a:bodyPr>
          <a:lstStyle/>
          <a:p>
            <a:pPr algn="ctr" rtl="0"/>
            <a:r>
              <a:rPr lang="ru-RU" sz="2000" b="0" i="0" u="none" strike="noStrike" kern="1200" baseline="0" dirty="0">
                <a:solidFill>
                  <a:schemeClr val="bg1"/>
                </a:solidFill>
                <a:latin typeface="+mj-lt"/>
                <a:cs typeface="Narkisim" panose="020E0502050101010101" pitchFamily="34" charset="-79"/>
              </a:rPr>
              <a:t>Надеюсь, что Вы найдете этот материал полезным.</a:t>
            </a:r>
          </a:p>
          <a:p>
            <a:pPr algn="ctr" rtl="0"/>
            <a:endParaRPr lang="ru-RU" sz="2000" b="0" i="0" u="none" strike="noStrike" kern="1200" baseline="0" dirty="0">
              <a:solidFill>
                <a:schemeClr val="bg1"/>
              </a:solidFill>
              <a:latin typeface="+mj-lt"/>
              <a:cs typeface="Narkisim" panose="020E0502050101010101" pitchFamily="34" charset="-79"/>
            </a:endParaRPr>
          </a:p>
          <a:p>
            <a:pPr algn="ctr" rtl="0"/>
            <a:r>
              <a:rPr lang="ru-RU" sz="2000" b="0" i="0" u="none" strike="noStrike" kern="1200" baseline="0" dirty="0">
                <a:solidFill>
                  <a:schemeClr val="bg1"/>
                </a:solidFill>
                <a:latin typeface="+mj-lt"/>
                <a:cs typeface="Narkisim" panose="020E0502050101010101" pitchFamily="34" charset="-79"/>
              </a:rPr>
              <a:t>Если Вы нашли ошибки или неточности в этом</a:t>
            </a:r>
            <a:r>
              <a:rPr lang="en-US" sz="2000" b="0" i="0" u="none" strike="noStrike" kern="1200" baseline="0" dirty="0">
                <a:solidFill>
                  <a:schemeClr val="bg1"/>
                </a:solidFill>
                <a:latin typeface="+mj-lt"/>
                <a:cs typeface="Narkisim" panose="020E0502050101010101" pitchFamily="34" charset="-79"/>
              </a:rPr>
              <a:t> </a:t>
            </a:r>
            <a:r>
              <a:rPr lang="ru-RU" sz="2000" b="0" i="0" u="none" strike="noStrike" kern="1200" baseline="0" dirty="0">
                <a:solidFill>
                  <a:schemeClr val="bg1"/>
                </a:solidFill>
                <a:latin typeface="+mj-lt"/>
                <a:cs typeface="Narkisim" panose="020E0502050101010101" pitchFamily="34" charset="-79"/>
              </a:rPr>
              <a:t>материале или знаете, как его улучшить, пожалуйста, сообщите по</a:t>
            </a:r>
            <a:r>
              <a:rPr lang="en-US" sz="2000" b="0" i="0" u="none" strike="noStrike" kern="1200" baseline="0" dirty="0">
                <a:solidFill>
                  <a:schemeClr val="bg1"/>
                </a:solidFill>
                <a:latin typeface="+mj-lt"/>
                <a:cs typeface="Narkisim" panose="020E0502050101010101" pitchFamily="34" charset="-79"/>
              </a:rPr>
              <a:t/>
            </a:r>
            <a:br>
              <a:rPr lang="en-US" sz="2000" b="0" i="0" u="none" strike="noStrike" kern="1200" baseline="0" dirty="0">
                <a:solidFill>
                  <a:schemeClr val="bg1"/>
                </a:solidFill>
                <a:latin typeface="+mj-lt"/>
                <a:cs typeface="Narkisim" panose="020E0502050101010101" pitchFamily="34" charset="-79"/>
              </a:rPr>
            </a:br>
            <a:r>
              <a:rPr lang="ru-RU" sz="2000" b="0" i="0" u="none" strike="noStrike" kern="1200" baseline="0" dirty="0">
                <a:solidFill>
                  <a:schemeClr val="bg1"/>
                </a:solidFill>
                <a:latin typeface="+mj-lt"/>
                <a:cs typeface="Narkisim" panose="020E0502050101010101" pitchFamily="34" charset="-79"/>
              </a:rPr>
              <a:t>электронному адресу</a:t>
            </a:r>
            <a:r>
              <a:rPr lang="en-US" sz="2000" b="0" i="0" u="none" strike="noStrike" kern="1200" baseline="0" dirty="0">
                <a:solidFill>
                  <a:schemeClr val="bg1"/>
                </a:solidFill>
                <a:latin typeface="+mj-lt"/>
                <a:cs typeface="Narkisim" panose="020E0502050101010101" pitchFamily="34" charset="-79"/>
              </a:rPr>
              <a:t>:</a:t>
            </a:r>
            <a:r>
              <a:rPr lang="en-US" sz="2000" b="0" i="0" u="none" strike="noStrike" kern="1200" baseline="0" dirty="0">
                <a:solidFill>
                  <a:schemeClr val="bg1"/>
                </a:solidFill>
                <a:latin typeface="+mj-lt"/>
              </a:rPr>
              <a:t> </a:t>
            </a:r>
            <a:r>
              <a:rPr lang="en-US" sz="2000" b="0" i="0" u="sng" strike="noStrike" kern="1200" baseline="0" dirty="0">
                <a:solidFill>
                  <a:schemeClr val="bg1"/>
                </a:solidFill>
                <a:latin typeface="+mj-lt"/>
              </a:rPr>
              <a:t>anzhelika_kravchuk@epam.com</a:t>
            </a:r>
            <a:r>
              <a:rPr lang="en-US" sz="2000" b="0" i="0" u="none" strike="noStrike" kern="1200" baseline="0" dirty="0">
                <a:solidFill>
                  <a:schemeClr val="bg1"/>
                </a:solidFill>
                <a:latin typeface="+mj-lt"/>
              </a:rPr>
              <a:t> </a:t>
            </a:r>
          </a:p>
          <a:p>
            <a:pPr algn="ctr" rtl="0"/>
            <a:r>
              <a:rPr lang="ru-RU" sz="2000" b="0" i="0" u="none" strike="noStrike" kern="1200" baseline="0" dirty="0">
                <a:solidFill>
                  <a:schemeClr val="bg1"/>
                </a:solidFill>
                <a:latin typeface="+mj-lt"/>
              </a:rPr>
              <a:t>с пометкой </a:t>
            </a:r>
            <a:r>
              <a:rPr lang="en-US" sz="2000" b="0" i="0" u="none" strike="noStrike" kern="1200" baseline="0" dirty="0">
                <a:solidFill>
                  <a:schemeClr val="bg1"/>
                </a:solidFill>
                <a:latin typeface="+mj-lt"/>
              </a:rPr>
              <a:t>[ASP.MVC Training Course Feedback]</a:t>
            </a:r>
          </a:p>
          <a:p>
            <a:pPr algn="ctr" rtl="0"/>
            <a:endParaRPr lang="en-US" sz="2000" b="0" i="0" u="none" strike="noStrike" kern="1200" baseline="0" dirty="0">
              <a:solidFill>
                <a:schemeClr val="bg1"/>
              </a:solidFill>
              <a:latin typeface="+mj-lt"/>
            </a:endParaRPr>
          </a:p>
          <a:p>
            <a:pPr algn="ctr" rtl="0"/>
            <a:r>
              <a:rPr lang="ru-RU" sz="2000" b="0" i="0" u="none" strike="noStrike" kern="1200" baseline="0" dirty="0">
                <a:solidFill>
                  <a:schemeClr val="bg1"/>
                </a:solidFill>
                <a:latin typeface="+mj-lt"/>
              </a:rPr>
              <a:t>Спасибо</a:t>
            </a:r>
            <a:r>
              <a:rPr lang="en-US" sz="2000" b="0" i="0" u="none" strike="noStrike" kern="1200" baseline="0" dirty="0">
                <a:solidFill>
                  <a:schemeClr val="bg1"/>
                </a:solidFill>
                <a:latin typeface="+mj-lt"/>
              </a:rPr>
              <a:t>.</a:t>
            </a:r>
          </a:p>
        </p:txBody>
      </p:sp>
    </p:spTree>
    <p:extLst>
      <p:ext uri="{BB962C8B-B14F-4D97-AF65-F5344CB8AC3E}">
        <p14:creationId xmlns:p14="http://schemas.microsoft.com/office/powerpoint/2010/main" val="1040513982"/>
      </p:ext>
    </p:extLst>
  </p:cSld>
  <p:clrMapOvr>
    <a:masterClrMapping/>
  </p:clrMapOvr>
  <p:transition spd="med"/>
  <p:hf hd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ext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 Placeholder 4"/>
          <p:cNvSpPr>
            <a:spLocks noGrp="1"/>
          </p:cNvSpPr>
          <p:nvPr>
            <p:ph type="body" sz="quarter" idx="10" hasCustomPrompt="1"/>
          </p:nvPr>
        </p:nvSpPr>
        <p:spPr>
          <a:xfrm>
            <a:off x="296214" y="1889830"/>
            <a:ext cx="8500056" cy="993073"/>
          </a:xfrm>
          <a:prstGeom prst="rect">
            <a:avLst/>
          </a:prstGeom>
        </p:spPr>
        <p:txBody>
          <a:bodyPr lIns="68580" tIns="0" rIns="68580" bIns="34290">
            <a:noAutofit/>
          </a:bodyPr>
          <a:lstStyle>
            <a:lvl1pPr marL="0" indent="0">
              <a:lnSpc>
                <a:spcPct val="85000"/>
              </a:lnSpc>
              <a:spcBef>
                <a:spcPts val="0"/>
              </a:spcBef>
              <a:buNone/>
              <a:defRPr sz="4100" kern="0" cap="all" spc="-75" baseline="0">
                <a:solidFill>
                  <a:schemeClr val="bg1"/>
                </a:solidFill>
                <a:latin typeface="Arial Black"/>
                <a:cs typeface="Arial Black"/>
              </a:defRPr>
            </a:lvl1pPr>
          </a:lstStyle>
          <a:p>
            <a:pPr lvl="0"/>
            <a:r>
              <a:rPr lang="en-US" dirty="0"/>
              <a:t>Click to add title</a:t>
            </a:r>
          </a:p>
        </p:txBody>
      </p:sp>
      <p:sp>
        <p:nvSpPr>
          <p:cNvPr id="9" name="Text Placeholder 5"/>
          <p:cNvSpPr>
            <a:spLocks noGrp="1"/>
          </p:cNvSpPr>
          <p:nvPr>
            <p:ph type="body" sz="quarter" idx="11" hasCustomPrompt="1"/>
          </p:nvPr>
        </p:nvSpPr>
        <p:spPr>
          <a:xfrm>
            <a:off x="296214" y="3561899"/>
            <a:ext cx="3688382" cy="370101"/>
          </a:xfrm>
          <a:prstGeom prst="rect">
            <a:avLst/>
          </a:prstGeom>
          <a:noFill/>
          <a:ln>
            <a:noFill/>
          </a:ln>
        </p:spPr>
        <p:txBody>
          <a:bodyPr wrap="none" lIns="68580" tIns="27432" rIns="68580" bIns="34290">
            <a:spAutoFit/>
          </a:bodyPr>
          <a:lstStyle>
            <a:lvl1pPr marL="0" indent="0">
              <a:spcBef>
                <a:spcPts val="0"/>
              </a:spcBef>
              <a:buFontTx/>
              <a:buNone/>
              <a:defRPr sz="2000" cap="all" baseline="0">
                <a:solidFill>
                  <a:srgbClr val="FFFFFF"/>
                </a:solidFill>
                <a:latin typeface="Arial Black"/>
                <a:cs typeface="Arial Black"/>
              </a:defRPr>
            </a:lvl1pPr>
            <a:lvl2pPr marL="342892" indent="0">
              <a:buFontTx/>
              <a:buNone/>
              <a:defRPr/>
            </a:lvl2pPr>
            <a:lvl3pPr marL="685783" indent="0">
              <a:buFontTx/>
              <a:buNone/>
              <a:defRPr/>
            </a:lvl3pPr>
            <a:lvl4pPr marL="1028675" indent="0">
              <a:buFontTx/>
              <a:buNone/>
              <a:defRPr/>
            </a:lvl4pPr>
            <a:lvl5pPr marL="1371566" indent="0">
              <a:buFontTx/>
              <a:buNone/>
              <a:defRPr/>
            </a:lvl5pPr>
          </a:lstStyle>
          <a:p>
            <a:pPr lvl="0"/>
            <a:r>
              <a:rPr lang="en-US" dirty="0"/>
              <a:t>CLICK TO ADD SUBTITLE</a:t>
            </a:r>
          </a:p>
        </p:txBody>
      </p:sp>
      <p:sp>
        <p:nvSpPr>
          <p:cNvPr id="11" name="Text Placeholder 11"/>
          <p:cNvSpPr>
            <a:spLocks noGrp="1"/>
          </p:cNvSpPr>
          <p:nvPr>
            <p:ph type="body" sz="quarter" idx="17" hasCustomPrompt="1"/>
          </p:nvPr>
        </p:nvSpPr>
        <p:spPr>
          <a:xfrm>
            <a:off x="296214" y="5459487"/>
            <a:ext cx="3820664" cy="373063"/>
          </a:xfrm>
          <a:prstGeom prst="rect">
            <a:avLst/>
          </a:prstGeom>
        </p:spPr>
        <p:txBody>
          <a:bodyPr lIns="68580" tIns="34290" rIns="68580" bIns="34290">
            <a:noAutofit/>
          </a:bodyPr>
          <a:lstStyle>
            <a:lvl1pPr marL="0" indent="0">
              <a:buNone/>
              <a:defRPr sz="2000" b="1" baseline="0">
                <a:solidFill>
                  <a:schemeClr val="bg1"/>
                </a:solidFill>
              </a:defRPr>
            </a:lvl1pPr>
          </a:lstStyle>
          <a:p>
            <a:pPr lvl="0"/>
            <a:r>
              <a:rPr lang="en-US" dirty="0" err="1"/>
              <a:t>Anzhelika</a:t>
            </a:r>
            <a:r>
              <a:rPr lang="en-US" dirty="0"/>
              <a:t> KRAVCHUK</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6213" y="496490"/>
            <a:ext cx="1725769" cy="728685"/>
          </a:xfrm>
          <a:prstGeom prst="rect">
            <a:avLst/>
          </a:prstGeom>
        </p:spPr>
      </p:pic>
    </p:spTree>
    <p:extLst>
      <p:ext uri="{BB962C8B-B14F-4D97-AF65-F5344CB8AC3E}">
        <p14:creationId xmlns:p14="http://schemas.microsoft.com/office/powerpoint/2010/main" val="1451473118"/>
      </p:ext>
    </p:extLst>
  </p:cSld>
  <p:clrMapOvr>
    <a:masterClrMapping/>
  </p:clrMapOvr>
  <p:hf hd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1_Image Title">
    <p:spTree>
      <p:nvGrpSpPr>
        <p:cNvPr id="1" name=""/>
        <p:cNvGrpSpPr/>
        <p:nvPr/>
      </p:nvGrpSpPr>
      <p:grpSpPr>
        <a:xfrm>
          <a:off x="0" y="0"/>
          <a:ext cx="0" cy="0"/>
          <a:chOff x="0" y="0"/>
          <a:chExt cx="0" cy="0"/>
        </a:xfrm>
      </p:grpSpPr>
      <p:sp>
        <p:nvSpPr>
          <p:cNvPr id="11" name="Picture Placeholder 10"/>
          <p:cNvSpPr>
            <a:spLocks noGrp="1"/>
          </p:cNvSpPr>
          <p:nvPr>
            <p:ph type="pic" sz="quarter" idx="18"/>
          </p:nvPr>
        </p:nvSpPr>
        <p:spPr>
          <a:xfrm>
            <a:off x="0" y="0"/>
            <a:ext cx="9144000" cy="6858000"/>
          </a:xfrm>
          <a:prstGeom prst="rect">
            <a:avLst/>
          </a:prstGeom>
        </p:spPr>
        <p:txBody>
          <a:bodyPr vert="horz" lIns="68580" tIns="34290" rIns="68580" bIns="34290" anchor="ctr"/>
          <a:lstStyle>
            <a:lvl1pPr marL="0" indent="0" algn="ctr">
              <a:buNone/>
              <a:defRPr/>
            </a:lvl1pPr>
          </a:lstStyle>
          <a:p>
            <a:r>
              <a:rPr lang="ru-RU"/>
              <a:t>Вставка рисунка</a:t>
            </a:r>
            <a:endParaRPr lang="en-US" dirty="0"/>
          </a:p>
        </p:txBody>
      </p:sp>
      <p:sp>
        <p:nvSpPr>
          <p:cNvPr id="3" name="Text Placeholder 4"/>
          <p:cNvSpPr>
            <a:spLocks noGrp="1"/>
          </p:cNvSpPr>
          <p:nvPr>
            <p:ph type="body" sz="quarter" idx="15" hasCustomPrompt="1"/>
          </p:nvPr>
        </p:nvSpPr>
        <p:spPr>
          <a:xfrm>
            <a:off x="631825" y="2075579"/>
            <a:ext cx="6910388" cy="574003"/>
          </a:xfrm>
          <a:prstGeom prst="rect">
            <a:avLst/>
          </a:prstGeom>
        </p:spPr>
        <p:txBody>
          <a:bodyPr lIns="68580" tIns="34290" rIns="68580" bIns="34290">
            <a:spAutoFit/>
          </a:bodyPr>
          <a:lstStyle>
            <a:lvl1pPr marL="0" indent="0">
              <a:lnSpc>
                <a:spcPct val="80000"/>
              </a:lnSpc>
              <a:spcBef>
                <a:spcPts val="0"/>
              </a:spcBef>
              <a:buNone/>
              <a:defRPr sz="4100" cap="all" spc="-150" baseline="0">
                <a:solidFill>
                  <a:schemeClr val="bg1"/>
                </a:solidFill>
                <a:latin typeface="Arial Black"/>
                <a:cs typeface="Arial Black"/>
              </a:defRPr>
            </a:lvl1pPr>
            <a:lvl2pPr>
              <a:defRPr sz="4500">
                <a:latin typeface="Arial Black"/>
                <a:cs typeface="Arial Black"/>
              </a:defRPr>
            </a:lvl2pPr>
            <a:lvl3pPr>
              <a:defRPr sz="4500">
                <a:latin typeface="Arial Black"/>
                <a:cs typeface="Arial Black"/>
              </a:defRPr>
            </a:lvl3pPr>
            <a:lvl4pPr>
              <a:defRPr sz="4500">
                <a:latin typeface="Arial Black"/>
                <a:cs typeface="Arial Black"/>
              </a:defRPr>
            </a:lvl4pPr>
            <a:lvl5pPr>
              <a:defRPr sz="4500">
                <a:latin typeface="Arial Black"/>
                <a:cs typeface="Arial Black"/>
              </a:defRPr>
            </a:lvl5pPr>
          </a:lstStyle>
          <a:p>
            <a:pPr lvl="0"/>
            <a:r>
              <a:rPr lang="en-US" dirty="0"/>
              <a:t>CLICK TO ADD TITLE</a:t>
            </a:r>
          </a:p>
        </p:txBody>
      </p:sp>
      <p:sp>
        <p:nvSpPr>
          <p:cNvPr id="4" name="Text Placeholder 7"/>
          <p:cNvSpPr>
            <a:spLocks noGrp="1"/>
          </p:cNvSpPr>
          <p:nvPr>
            <p:ph type="body" sz="quarter" idx="16" hasCustomPrompt="1"/>
          </p:nvPr>
        </p:nvSpPr>
        <p:spPr>
          <a:xfrm>
            <a:off x="660401" y="4453469"/>
            <a:ext cx="6488113" cy="284693"/>
          </a:xfrm>
          <a:prstGeom prst="rect">
            <a:avLst/>
          </a:prstGeom>
        </p:spPr>
        <p:txBody>
          <a:bodyPr lIns="68580" tIns="34290" rIns="68580" bIns="34290">
            <a:spAutoFit/>
          </a:bodyPr>
          <a:lstStyle>
            <a:lvl1pPr marL="0" indent="0">
              <a:lnSpc>
                <a:spcPct val="100000"/>
              </a:lnSpc>
              <a:spcBef>
                <a:spcPts val="0"/>
              </a:spcBef>
              <a:buFontTx/>
              <a:buNone/>
              <a:defRPr sz="1400" cap="all" baseline="0">
                <a:solidFill>
                  <a:schemeClr val="bg1"/>
                </a:solidFill>
                <a:latin typeface="Arial Black"/>
                <a:cs typeface="Arial Black"/>
              </a:defRPr>
            </a:lvl1pPr>
          </a:lstStyle>
          <a:p>
            <a:pPr lvl="0"/>
            <a:r>
              <a:rPr lang="en-US" dirty="0"/>
              <a:t>CLICK TO ADD SUBTITLE</a:t>
            </a:r>
          </a:p>
        </p:txBody>
      </p:sp>
      <p:sp>
        <p:nvSpPr>
          <p:cNvPr id="5" name="Text Placeholder 11"/>
          <p:cNvSpPr>
            <a:spLocks noGrp="1"/>
          </p:cNvSpPr>
          <p:nvPr>
            <p:ph type="body" sz="quarter" idx="17" hasCustomPrompt="1"/>
          </p:nvPr>
        </p:nvSpPr>
        <p:spPr>
          <a:xfrm>
            <a:off x="660399" y="5459487"/>
            <a:ext cx="3649662" cy="373063"/>
          </a:xfrm>
          <a:prstGeom prst="rect">
            <a:avLst/>
          </a:prstGeom>
        </p:spPr>
        <p:txBody>
          <a:bodyPr lIns="68580" tIns="34290" rIns="68580" bIns="34290">
            <a:normAutofit/>
          </a:bodyPr>
          <a:lstStyle>
            <a:lvl1pPr marL="0" indent="0">
              <a:buNone/>
              <a:defRPr sz="1400" cap="small" baseline="0">
                <a:solidFill>
                  <a:schemeClr val="accent2"/>
                </a:solidFill>
              </a:defRPr>
            </a:lvl1pPr>
          </a:lstStyle>
          <a:p>
            <a:pPr lvl="0"/>
            <a:r>
              <a:rPr lang="en-US" dirty="0"/>
              <a:t>MONTH DATE, YEAR</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2882" y="735995"/>
            <a:ext cx="1379882" cy="645989"/>
          </a:xfrm>
          <a:prstGeom prst="rect">
            <a:avLst/>
          </a:prstGeom>
        </p:spPr>
      </p:pic>
    </p:spTree>
    <p:extLst>
      <p:ext uri="{BB962C8B-B14F-4D97-AF65-F5344CB8AC3E}">
        <p14:creationId xmlns:p14="http://schemas.microsoft.com/office/powerpoint/2010/main" val="343197392"/>
      </p:ext>
    </p:extLst>
  </p:cSld>
  <p:clrMapOvr>
    <a:masterClrMapping/>
  </p:clrMapOvr>
  <p:hf hd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Blank Title Only">
    <p:spTree>
      <p:nvGrpSpPr>
        <p:cNvPr id="1" name=""/>
        <p:cNvGrpSpPr/>
        <p:nvPr/>
      </p:nvGrpSpPr>
      <p:grpSpPr>
        <a:xfrm>
          <a:off x="0" y="0"/>
          <a:ext cx="0" cy="0"/>
          <a:chOff x="0" y="0"/>
          <a:chExt cx="0" cy="0"/>
        </a:xfrm>
      </p:grpSpPr>
      <p:sp>
        <p:nvSpPr>
          <p:cNvPr id="3" name="Title 1"/>
          <p:cNvSpPr>
            <a:spLocks noGrp="1"/>
          </p:cNvSpPr>
          <p:nvPr>
            <p:ph type="title"/>
          </p:nvPr>
        </p:nvSpPr>
        <p:spPr>
          <a:xfrm>
            <a:off x="0" y="0"/>
            <a:ext cx="9144000" cy="578825"/>
          </a:xfrm>
          <a:prstGeom prst="rect">
            <a:avLst/>
          </a:prstGeom>
        </p:spPr>
        <p:txBody>
          <a:bodyPr anchor="ctr" anchorCtr="0"/>
          <a:lstStyle>
            <a:lvl1pPr marL="231775" indent="0" algn="l" defTabSz="339725">
              <a:tabLst/>
              <a:defRPr sz="2000" b="1">
                <a:solidFill>
                  <a:schemeClr val="accent2">
                    <a:lumMod val="50000"/>
                  </a:schemeClr>
                </a:solidFill>
                <a:latin typeface="Helvetica" charset="0"/>
                <a:ea typeface="Helvetica" charset="0"/>
                <a:cs typeface="Helvetica" charset="0"/>
              </a:defRPr>
            </a:lvl1pPr>
          </a:lstStyle>
          <a:p>
            <a:r>
              <a:rPr lang="ru-RU">
                <a:solidFill>
                  <a:schemeClr val="accent2">
                    <a:lumMod val="50000"/>
                  </a:schemeClr>
                </a:solidFill>
              </a:rPr>
              <a:t>Образец заголовка</a:t>
            </a:r>
            <a:endParaRPr lang="ru-RU" dirty="0">
              <a:solidFill>
                <a:schemeClr val="accent2">
                  <a:lumMod val="50000"/>
                </a:schemeClr>
              </a:solidFill>
            </a:endParaRPr>
          </a:p>
        </p:txBody>
      </p:sp>
    </p:spTree>
    <p:extLst>
      <p:ext uri="{BB962C8B-B14F-4D97-AF65-F5344CB8AC3E}">
        <p14:creationId xmlns:p14="http://schemas.microsoft.com/office/powerpoint/2010/main" val="2742662332"/>
      </p:ext>
    </p:extLst>
  </p:cSld>
  <p:clrMapOvr>
    <a:masterClrMapping/>
  </p:clrMapOvr>
  <p:hf hd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amp; Content">
    <p:spTree>
      <p:nvGrpSpPr>
        <p:cNvPr id="1" name=""/>
        <p:cNvGrpSpPr/>
        <p:nvPr/>
      </p:nvGrpSpPr>
      <p:grpSpPr>
        <a:xfrm>
          <a:off x="0" y="0"/>
          <a:ext cx="0" cy="0"/>
          <a:chOff x="0" y="0"/>
          <a:chExt cx="0" cy="0"/>
        </a:xfrm>
      </p:grpSpPr>
      <p:sp>
        <p:nvSpPr>
          <p:cNvPr id="8" name="Text Placeholder 2"/>
          <p:cNvSpPr>
            <a:spLocks noGrp="1"/>
          </p:cNvSpPr>
          <p:nvPr>
            <p:ph idx="1" hasCustomPrompt="1"/>
          </p:nvPr>
        </p:nvSpPr>
        <p:spPr>
          <a:xfrm>
            <a:off x="226952" y="914399"/>
            <a:ext cx="8726607" cy="5357611"/>
          </a:xfrm>
          <a:prstGeom prst="rect">
            <a:avLst/>
          </a:prstGeom>
        </p:spPr>
        <p:txBody>
          <a:bodyPr vert="horz" lIns="68580" tIns="34290" rIns="68580" bIns="34290" rtlCol="0">
            <a:normAutofit/>
          </a:bodyPr>
          <a:lstStyle>
            <a:lvl1pPr marL="0" indent="0" algn="just">
              <a:lnSpc>
                <a:spcPct val="120000"/>
              </a:lnSpc>
              <a:spcBef>
                <a:spcPts val="0"/>
              </a:spcBef>
              <a:buNone/>
              <a:defRPr sz="1800" baseline="0">
                <a:solidFill>
                  <a:schemeClr val="accent2">
                    <a:lumMod val="50000"/>
                  </a:schemeClr>
                </a:solidFill>
                <a:latin typeface="Calibri" panose="020F0502020204030204" pitchFamily="34" charset="0"/>
              </a:defRPr>
            </a:lvl1pPr>
            <a:lvl2pPr>
              <a:defRPr sz="1200"/>
            </a:lvl2pPr>
            <a:lvl3pPr>
              <a:defRPr sz="1100"/>
            </a:lvl3pPr>
          </a:lstStyle>
          <a:p>
            <a:pPr lvl="0"/>
            <a:r>
              <a:rPr lang="en-US" dirty="0">
                <a:solidFill>
                  <a:srgbClr val="444444"/>
                </a:solidFill>
              </a:rPr>
              <a:t>Click to add text - Lorem </a:t>
            </a:r>
            <a:r>
              <a:rPr lang="en-US" dirty="0" err="1">
                <a:solidFill>
                  <a:srgbClr val="444444"/>
                </a:solidFill>
              </a:rPr>
              <a:t>ipsum</a:t>
            </a:r>
            <a:r>
              <a:rPr lang="en-US" dirty="0">
                <a:solidFill>
                  <a:srgbClr val="444444"/>
                </a:solidFill>
              </a:rPr>
              <a:t> dolor sit </a:t>
            </a:r>
            <a:r>
              <a:rPr lang="en-US" dirty="0" err="1">
                <a:solidFill>
                  <a:srgbClr val="444444"/>
                </a:solidFill>
              </a:rPr>
              <a:t>amet</a:t>
            </a:r>
            <a:r>
              <a:rPr lang="en-US" dirty="0">
                <a:solidFill>
                  <a:srgbClr val="444444"/>
                </a:solidFill>
              </a:rPr>
              <a:t>, </a:t>
            </a:r>
            <a:r>
              <a:rPr lang="en-US" dirty="0" err="1">
                <a:solidFill>
                  <a:srgbClr val="444444"/>
                </a:solidFill>
              </a:rPr>
              <a:t>consectetur</a:t>
            </a:r>
            <a:r>
              <a:rPr lang="en-US" dirty="0">
                <a:solidFill>
                  <a:srgbClr val="444444"/>
                </a:solidFill>
              </a:rPr>
              <a:t> adipiscing </a:t>
            </a:r>
            <a:r>
              <a:rPr lang="en-US" dirty="0" err="1">
                <a:solidFill>
                  <a:srgbClr val="444444"/>
                </a:solidFill>
              </a:rPr>
              <a:t>elit</a:t>
            </a:r>
            <a:r>
              <a:rPr lang="en-US" dirty="0">
                <a:solidFill>
                  <a:srgbClr val="444444"/>
                </a:solidFill>
              </a:rPr>
              <a:t>. </a:t>
            </a:r>
            <a:r>
              <a:rPr lang="en-US" dirty="0" err="1">
                <a:solidFill>
                  <a:srgbClr val="444444"/>
                </a:solidFill>
              </a:rPr>
              <a:t>Ut</a:t>
            </a:r>
            <a:r>
              <a:rPr lang="en-US" dirty="0">
                <a:solidFill>
                  <a:srgbClr val="444444"/>
                </a:solidFill>
              </a:rPr>
              <a:t> vitae </a:t>
            </a:r>
            <a:r>
              <a:rPr lang="en-US" dirty="0" err="1">
                <a:solidFill>
                  <a:srgbClr val="444444"/>
                </a:solidFill>
              </a:rPr>
              <a:t>laoreet</a:t>
            </a:r>
            <a:r>
              <a:rPr lang="en-US" dirty="0">
                <a:solidFill>
                  <a:srgbClr val="444444"/>
                </a:solidFill>
              </a:rPr>
              <a:t> </a:t>
            </a:r>
            <a:r>
              <a:rPr lang="en-US" dirty="0" err="1">
                <a:solidFill>
                  <a:srgbClr val="444444"/>
                </a:solidFill>
              </a:rPr>
              <a:t>mauris</a:t>
            </a:r>
            <a:r>
              <a:rPr lang="en-US" dirty="0">
                <a:solidFill>
                  <a:srgbClr val="444444"/>
                </a:solidFill>
              </a:rPr>
              <a:t>. </a:t>
            </a:r>
            <a:r>
              <a:rPr lang="en-US" dirty="0" err="1">
                <a:solidFill>
                  <a:srgbClr val="444444"/>
                </a:solidFill>
              </a:rPr>
              <a:t>Sed</a:t>
            </a:r>
            <a:r>
              <a:rPr lang="en-US" dirty="0">
                <a:solidFill>
                  <a:srgbClr val="444444"/>
                </a:solidFill>
              </a:rPr>
              <a:t> </a:t>
            </a:r>
            <a:r>
              <a:rPr lang="en-US" dirty="0" err="1">
                <a:solidFill>
                  <a:srgbClr val="444444"/>
                </a:solidFill>
              </a:rPr>
              <a:t>eleifend</a:t>
            </a:r>
            <a:r>
              <a:rPr lang="en-US" dirty="0">
                <a:solidFill>
                  <a:srgbClr val="444444"/>
                </a:solidFill>
              </a:rPr>
              <a:t> </a:t>
            </a:r>
            <a:r>
              <a:rPr lang="en-US" dirty="0" err="1">
                <a:solidFill>
                  <a:srgbClr val="444444"/>
                </a:solidFill>
              </a:rPr>
              <a:t>lorem</a:t>
            </a:r>
            <a:r>
              <a:rPr lang="en-US" dirty="0">
                <a:solidFill>
                  <a:srgbClr val="444444"/>
                </a:solidFill>
              </a:rPr>
              <a:t> a </a:t>
            </a:r>
            <a:r>
              <a:rPr lang="en-US" dirty="0" err="1">
                <a:solidFill>
                  <a:srgbClr val="444444"/>
                </a:solidFill>
              </a:rPr>
              <a:t>purus</a:t>
            </a:r>
            <a:r>
              <a:rPr lang="en-US" dirty="0">
                <a:solidFill>
                  <a:srgbClr val="444444"/>
                </a:solidFill>
              </a:rPr>
              <a:t> </a:t>
            </a:r>
            <a:r>
              <a:rPr lang="en-US" dirty="0" err="1">
                <a:solidFill>
                  <a:srgbClr val="444444"/>
                </a:solidFill>
              </a:rPr>
              <a:t>tincidunt</a:t>
            </a:r>
            <a:r>
              <a:rPr lang="en-US" dirty="0">
                <a:solidFill>
                  <a:srgbClr val="444444"/>
                </a:solidFill>
              </a:rPr>
              <a:t>, a </a:t>
            </a:r>
            <a:r>
              <a:rPr lang="en-US" dirty="0" err="1">
                <a:solidFill>
                  <a:srgbClr val="444444"/>
                </a:solidFill>
              </a:rPr>
              <a:t>malesuada</a:t>
            </a:r>
            <a:r>
              <a:rPr lang="en-US" dirty="0">
                <a:solidFill>
                  <a:srgbClr val="444444"/>
                </a:solidFill>
              </a:rPr>
              <a:t> </a:t>
            </a:r>
            <a:r>
              <a:rPr lang="en-US" dirty="0" err="1">
                <a:solidFill>
                  <a:srgbClr val="444444"/>
                </a:solidFill>
              </a:rPr>
              <a:t>mauris</a:t>
            </a:r>
            <a:r>
              <a:rPr lang="en-US" dirty="0">
                <a:solidFill>
                  <a:srgbClr val="444444"/>
                </a:solidFill>
              </a:rPr>
              <a:t> </a:t>
            </a:r>
            <a:r>
              <a:rPr lang="en-US" dirty="0" err="1">
                <a:solidFill>
                  <a:srgbClr val="444444"/>
                </a:solidFill>
              </a:rPr>
              <a:t>bibendum</a:t>
            </a:r>
            <a:r>
              <a:rPr lang="en-US" dirty="0">
                <a:solidFill>
                  <a:srgbClr val="444444"/>
                </a:solidFill>
              </a:rPr>
              <a:t>. </a:t>
            </a:r>
            <a:r>
              <a:rPr lang="en-US" dirty="0" err="1">
                <a:solidFill>
                  <a:srgbClr val="444444"/>
                </a:solidFill>
              </a:rPr>
              <a:t>Praesent</a:t>
            </a:r>
            <a:r>
              <a:rPr lang="en-US" dirty="0">
                <a:solidFill>
                  <a:srgbClr val="444444"/>
                </a:solidFill>
              </a:rPr>
              <a:t> </a:t>
            </a:r>
            <a:r>
              <a:rPr lang="en-US" dirty="0" err="1">
                <a:solidFill>
                  <a:srgbClr val="444444"/>
                </a:solidFill>
              </a:rPr>
              <a:t>bibendum</a:t>
            </a:r>
            <a:r>
              <a:rPr lang="en-US" dirty="0">
                <a:solidFill>
                  <a:srgbClr val="444444"/>
                </a:solidFill>
              </a:rPr>
              <a:t> </a:t>
            </a:r>
            <a:r>
              <a:rPr lang="en-US" dirty="0" err="1">
                <a:solidFill>
                  <a:srgbClr val="444444"/>
                </a:solidFill>
              </a:rPr>
              <a:t>justo</a:t>
            </a:r>
            <a:r>
              <a:rPr lang="en-US" dirty="0">
                <a:solidFill>
                  <a:srgbClr val="444444"/>
                </a:solidFill>
              </a:rPr>
              <a:t> </a:t>
            </a:r>
            <a:r>
              <a:rPr lang="en-US" dirty="0" err="1">
                <a:solidFill>
                  <a:srgbClr val="444444"/>
                </a:solidFill>
              </a:rPr>
              <a:t>nec</a:t>
            </a:r>
            <a:r>
              <a:rPr lang="en-US" dirty="0">
                <a:solidFill>
                  <a:srgbClr val="444444"/>
                </a:solidFill>
              </a:rPr>
              <a:t> </a:t>
            </a:r>
            <a:r>
              <a:rPr lang="en-US" dirty="0" err="1">
                <a:solidFill>
                  <a:srgbClr val="444444"/>
                </a:solidFill>
              </a:rPr>
              <a:t>metus</a:t>
            </a:r>
            <a:r>
              <a:rPr lang="en-US" dirty="0">
                <a:solidFill>
                  <a:srgbClr val="444444"/>
                </a:solidFill>
              </a:rPr>
              <a:t> </a:t>
            </a:r>
            <a:r>
              <a:rPr lang="en-US" dirty="0" err="1">
                <a:solidFill>
                  <a:srgbClr val="444444"/>
                </a:solidFill>
              </a:rPr>
              <a:t>auctor</a:t>
            </a:r>
            <a:r>
              <a:rPr lang="en-US" dirty="0">
                <a:solidFill>
                  <a:srgbClr val="444444"/>
                </a:solidFill>
              </a:rPr>
              <a:t> </a:t>
            </a:r>
            <a:r>
              <a:rPr lang="en-US" dirty="0" err="1">
                <a:solidFill>
                  <a:srgbClr val="444444"/>
                </a:solidFill>
              </a:rPr>
              <a:t>volutpat</a:t>
            </a:r>
            <a:r>
              <a:rPr lang="en-US" dirty="0">
                <a:solidFill>
                  <a:srgbClr val="444444"/>
                </a:solidFill>
              </a:rPr>
              <a:t>. </a:t>
            </a:r>
            <a:r>
              <a:rPr lang="en-US" dirty="0" err="1">
                <a:solidFill>
                  <a:srgbClr val="444444"/>
                </a:solidFill>
              </a:rPr>
              <a:t>Morbi</a:t>
            </a:r>
            <a:r>
              <a:rPr lang="en-US" dirty="0">
                <a:solidFill>
                  <a:srgbClr val="444444"/>
                </a:solidFill>
              </a:rPr>
              <a:t> </a:t>
            </a:r>
            <a:r>
              <a:rPr lang="en-US" dirty="0" err="1">
                <a:solidFill>
                  <a:srgbClr val="444444"/>
                </a:solidFill>
              </a:rPr>
              <a:t>malesuada</a:t>
            </a:r>
            <a:r>
              <a:rPr lang="en-US" dirty="0">
                <a:solidFill>
                  <a:srgbClr val="444444"/>
                </a:solidFill>
              </a:rPr>
              <a:t> </a:t>
            </a:r>
            <a:r>
              <a:rPr lang="en-US" dirty="0" err="1">
                <a:solidFill>
                  <a:srgbClr val="444444"/>
                </a:solidFill>
              </a:rPr>
              <a:t>mattis</a:t>
            </a:r>
            <a:r>
              <a:rPr lang="en-US" dirty="0">
                <a:solidFill>
                  <a:srgbClr val="444444"/>
                </a:solidFill>
              </a:rPr>
              <a:t> </a:t>
            </a:r>
            <a:r>
              <a:rPr lang="en-US" dirty="0" err="1">
                <a:solidFill>
                  <a:srgbClr val="444444"/>
                </a:solidFill>
              </a:rPr>
              <a:t>eros</a:t>
            </a:r>
            <a:r>
              <a:rPr lang="en-US" dirty="0">
                <a:solidFill>
                  <a:srgbClr val="444444"/>
                </a:solidFill>
              </a:rPr>
              <a:t>, </a:t>
            </a:r>
            <a:r>
              <a:rPr lang="en-US" dirty="0" err="1">
                <a:solidFill>
                  <a:srgbClr val="444444"/>
                </a:solidFill>
              </a:rPr>
              <a:t>adipiscing</a:t>
            </a:r>
            <a:r>
              <a:rPr lang="en-US" dirty="0">
                <a:solidFill>
                  <a:srgbClr val="444444"/>
                </a:solidFill>
              </a:rPr>
              <a:t> </a:t>
            </a:r>
            <a:r>
              <a:rPr lang="en-US" dirty="0" err="1">
                <a:solidFill>
                  <a:srgbClr val="444444"/>
                </a:solidFill>
              </a:rPr>
              <a:t>tempor</a:t>
            </a:r>
            <a:r>
              <a:rPr lang="en-US" dirty="0">
                <a:solidFill>
                  <a:srgbClr val="444444"/>
                </a:solidFill>
              </a:rPr>
              <a:t> </a:t>
            </a:r>
            <a:r>
              <a:rPr lang="en-US" dirty="0" err="1">
                <a:solidFill>
                  <a:srgbClr val="444444"/>
                </a:solidFill>
              </a:rPr>
              <a:t>lorem</a:t>
            </a:r>
            <a:r>
              <a:rPr lang="en-US" dirty="0">
                <a:solidFill>
                  <a:srgbClr val="444444"/>
                </a:solidFill>
              </a:rPr>
              <a:t> </a:t>
            </a:r>
            <a:r>
              <a:rPr lang="en-US" dirty="0" err="1">
                <a:solidFill>
                  <a:srgbClr val="444444"/>
                </a:solidFill>
              </a:rPr>
              <a:t>varius</a:t>
            </a:r>
            <a:r>
              <a:rPr lang="en-US" dirty="0">
                <a:solidFill>
                  <a:srgbClr val="444444"/>
                </a:solidFill>
              </a:rPr>
              <a:t> </a:t>
            </a:r>
            <a:r>
              <a:rPr lang="en-US" dirty="0" err="1">
                <a:solidFill>
                  <a:srgbClr val="444444"/>
                </a:solidFill>
              </a:rPr>
              <a:t>eget</a:t>
            </a:r>
            <a:r>
              <a:rPr lang="en-US" dirty="0">
                <a:solidFill>
                  <a:srgbClr val="444444"/>
                </a:solidFill>
              </a:rPr>
              <a:t>…</a:t>
            </a:r>
            <a:endParaRPr lang="en-US" dirty="0"/>
          </a:p>
        </p:txBody>
      </p:sp>
      <p:sp>
        <p:nvSpPr>
          <p:cNvPr id="9" name="Title 1"/>
          <p:cNvSpPr>
            <a:spLocks noGrp="1"/>
          </p:cNvSpPr>
          <p:nvPr>
            <p:ph type="title"/>
          </p:nvPr>
        </p:nvSpPr>
        <p:spPr>
          <a:xfrm>
            <a:off x="0" y="0"/>
            <a:ext cx="9144000" cy="578825"/>
          </a:xfrm>
          <a:prstGeom prst="rect">
            <a:avLst/>
          </a:prstGeom>
        </p:spPr>
        <p:txBody>
          <a:bodyPr anchor="ctr" anchorCtr="0"/>
          <a:lstStyle>
            <a:lvl1pPr marL="231775" indent="0" algn="l" defTabSz="339725">
              <a:tabLst/>
              <a:defRPr sz="2000" b="1">
                <a:solidFill>
                  <a:schemeClr val="accent2">
                    <a:lumMod val="50000"/>
                  </a:schemeClr>
                </a:solidFill>
                <a:latin typeface="Helvetica" charset="0"/>
                <a:ea typeface="Helvetica" charset="0"/>
                <a:cs typeface="Helvetica" charset="0"/>
              </a:defRPr>
            </a:lvl1pPr>
          </a:lstStyle>
          <a:p>
            <a:r>
              <a:rPr lang="ru-RU">
                <a:solidFill>
                  <a:schemeClr val="accent2">
                    <a:lumMod val="50000"/>
                  </a:schemeClr>
                </a:solidFill>
              </a:rPr>
              <a:t>Образец заголовка</a:t>
            </a:r>
            <a:endParaRPr lang="ru-RU" dirty="0">
              <a:solidFill>
                <a:schemeClr val="accent2">
                  <a:lumMod val="50000"/>
                </a:schemeClr>
              </a:solidFill>
            </a:endParaRPr>
          </a:p>
        </p:txBody>
      </p:sp>
    </p:spTree>
    <p:extLst>
      <p:ext uri="{BB962C8B-B14F-4D97-AF65-F5344CB8AC3E}">
        <p14:creationId xmlns:p14="http://schemas.microsoft.com/office/powerpoint/2010/main" val="152745765"/>
      </p:ext>
    </p:extLst>
  </p:cSld>
  <p:clrMapOvr>
    <a:masterClrMapping/>
  </p:clrMapOvr>
  <p:hf hd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Только заголовок">
    <p:spTree>
      <p:nvGrpSpPr>
        <p:cNvPr id="1" name=""/>
        <p:cNvGrpSpPr/>
        <p:nvPr/>
      </p:nvGrpSpPr>
      <p:grpSpPr>
        <a:xfrm>
          <a:off x="0" y="0"/>
          <a:ext cx="0" cy="0"/>
          <a:chOff x="0" y="0"/>
          <a:chExt cx="0" cy="0"/>
        </a:xfrm>
      </p:grpSpPr>
      <p:sp>
        <p:nvSpPr>
          <p:cNvPr id="8" name="Title 1"/>
          <p:cNvSpPr>
            <a:spLocks noGrp="1"/>
          </p:cNvSpPr>
          <p:nvPr>
            <p:ph type="title"/>
          </p:nvPr>
        </p:nvSpPr>
        <p:spPr>
          <a:xfrm>
            <a:off x="0" y="0"/>
            <a:ext cx="9144000" cy="578825"/>
          </a:xfrm>
          <a:prstGeom prst="rect">
            <a:avLst/>
          </a:prstGeom>
        </p:spPr>
        <p:txBody>
          <a:bodyPr anchor="ctr" anchorCtr="0"/>
          <a:lstStyle>
            <a:lvl1pPr marL="231775" indent="0" algn="l" defTabSz="339725">
              <a:tabLst/>
              <a:defRPr sz="2000" b="1">
                <a:solidFill>
                  <a:schemeClr val="accent2">
                    <a:lumMod val="50000"/>
                  </a:schemeClr>
                </a:solidFill>
                <a:latin typeface="Helvetica" charset="0"/>
                <a:ea typeface="Helvetica" charset="0"/>
                <a:cs typeface="Helvetica" charset="0"/>
              </a:defRPr>
            </a:lvl1pPr>
          </a:lstStyle>
          <a:p>
            <a:r>
              <a:rPr lang="ru-RU">
                <a:solidFill>
                  <a:schemeClr val="accent2">
                    <a:lumMod val="50000"/>
                  </a:schemeClr>
                </a:solidFill>
              </a:rPr>
              <a:t>Образец заголовка</a:t>
            </a:r>
            <a:endParaRPr lang="ru-RU" dirty="0">
              <a:solidFill>
                <a:schemeClr val="accent2">
                  <a:lumMod val="50000"/>
                </a:schemeClr>
              </a:solidFill>
            </a:endParaRPr>
          </a:p>
        </p:txBody>
      </p:sp>
    </p:spTree>
    <p:extLst>
      <p:ext uri="{BB962C8B-B14F-4D97-AF65-F5344CB8AC3E}">
        <p14:creationId xmlns:p14="http://schemas.microsoft.com/office/powerpoint/2010/main" val="2551660045"/>
      </p:ext>
    </p:extLst>
  </p:cSld>
  <p:clrMapOvr>
    <a:masterClrMapping/>
  </p:clrMapOvr>
  <p:hf hd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wo Contents">
    <p:spTree>
      <p:nvGrpSpPr>
        <p:cNvPr id="1" name=""/>
        <p:cNvGrpSpPr/>
        <p:nvPr/>
      </p:nvGrpSpPr>
      <p:grpSpPr>
        <a:xfrm>
          <a:off x="0" y="0"/>
          <a:ext cx="0" cy="0"/>
          <a:chOff x="0" y="0"/>
          <a:chExt cx="0" cy="0"/>
        </a:xfrm>
      </p:grpSpPr>
      <p:sp>
        <p:nvSpPr>
          <p:cNvPr id="8" name="Text Placeholder 2"/>
          <p:cNvSpPr>
            <a:spLocks noGrp="1"/>
          </p:cNvSpPr>
          <p:nvPr>
            <p:ph idx="1" hasCustomPrompt="1"/>
          </p:nvPr>
        </p:nvSpPr>
        <p:spPr>
          <a:xfrm>
            <a:off x="226952" y="965915"/>
            <a:ext cx="4320985" cy="5228823"/>
          </a:xfrm>
          <a:prstGeom prst="rect">
            <a:avLst/>
          </a:prstGeom>
        </p:spPr>
        <p:txBody>
          <a:bodyPr vert="horz" lIns="68580" tIns="34290" rIns="68580" bIns="34290" rtlCol="0">
            <a:normAutofit/>
          </a:bodyPr>
          <a:lstStyle>
            <a:lvl1pPr marL="130299" marR="0" indent="-130299" algn="l" defTabSz="342892" rtl="0" eaLnBrk="1" fontAlgn="auto" latinLnBrk="0" hangingPunct="1">
              <a:lnSpc>
                <a:spcPct val="120000"/>
              </a:lnSpc>
              <a:spcBef>
                <a:spcPts val="0"/>
              </a:spcBef>
              <a:spcAft>
                <a:spcPts val="750"/>
              </a:spcAft>
              <a:buClr>
                <a:schemeClr val="accent2">
                  <a:lumMod val="50000"/>
                </a:schemeClr>
              </a:buClr>
              <a:buSzTx/>
              <a:buFont typeface="Arial"/>
              <a:buChar char="•"/>
              <a:tabLst/>
              <a:defRPr sz="1800" baseline="0">
                <a:solidFill>
                  <a:schemeClr val="accent2">
                    <a:lumMod val="50000"/>
                  </a:schemeClr>
                </a:solidFill>
                <a:latin typeface="Calibri" panose="020F0502020204030204" pitchFamily="34" charset="0"/>
              </a:defRPr>
            </a:lvl1pPr>
            <a:lvl2pPr marL="557199" indent="-214308">
              <a:lnSpc>
                <a:spcPct val="120000"/>
              </a:lnSpc>
              <a:buClr>
                <a:schemeClr val="tx1"/>
              </a:buClr>
              <a:buSzPct val="100000"/>
              <a:buFont typeface="Lucida Grande"/>
              <a:buChar char="–"/>
              <a:defRPr sz="1800" baseline="0">
                <a:solidFill>
                  <a:schemeClr val="accent2">
                    <a:lumMod val="50000"/>
                  </a:schemeClr>
                </a:solidFill>
                <a:latin typeface="Calibri" panose="020F0502020204030204" pitchFamily="34" charset="0"/>
              </a:defRPr>
            </a:lvl2pPr>
            <a:lvl3pPr>
              <a:lnSpc>
                <a:spcPct val="120000"/>
              </a:lnSpc>
              <a:defRPr sz="1800" baseline="0">
                <a:solidFill>
                  <a:schemeClr val="accent2">
                    <a:lumMod val="50000"/>
                  </a:schemeClr>
                </a:solidFill>
                <a:latin typeface="Calibri" panose="020F0502020204030204" pitchFamily="34" charset="0"/>
              </a:defRPr>
            </a:lvl3pPr>
            <a:lvl4pPr>
              <a:defRPr sz="1200"/>
            </a:lvl4pPr>
            <a:lvl5pPr>
              <a:defRPr sz="1200"/>
            </a:lvl5pPr>
          </a:lstStyle>
          <a:p>
            <a:pPr lvl="0"/>
            <a:r>
              <a:rPr lang="en-US" dirty="0"/>
              <a:t>Click to add bulleted list</a:t>
            </a:r>
          </a:p>
          <a:p>
            <a:pPr lvl="1"/>
            <a:r>
              <a:rPr lang="en-US" dirty="0"/>
              <a:t>Second Level Bullet</a:t>
            </a:r>
          </a:p>
          <a:p>
            <a:pPr lvl="2"/>
            <a:r>
              <a:rPr lang="en-US" dirty="0"/>
              <a:t>Third Level Bullet</a:t>
            </a:r>
            <a:br>
              <a:rPr lang="en-US" dirty="0"/>
            </a:br>
            <a:endParaRPr lang="en-US" dirty="0"/>
          </a:p>
          <a:p>
            <a:pPr lvl="0"/>
            <a:r>
              <a:rPr lang="en-US" dirty="0"/>
              <a:t>Click to add bulleted list</a:t>
            </a:r>
          </a:p>
          <a:p>
            <a:pPr lvl="0"/>
            <a:r>
              <a:rPr lang="en-US" dirty="0"/>
              <a:t>Click to add bulleted list</a:t>
            </a:r>
          </a:p>
          <a:p>
            <a:pPr lvl="0"/>
            <a:r>
              <a:rPr lang="en-US" dirty="0"/>
              <a:t>Click to add bulleted list</a:t>
            </a:r>
          </a:p>
        </p:txBody>
      </p:sp>
      <p:sp>
        <p:nvSpPr>
          <p:cNvPr id="9" name="Text Placeholder 2"/>
          <p:cNvSpPr>
            <a:spLocks noGrp="1"/>
          </p:cNvSpPr>
          <p:nvPr>
            <p:ph idx="11" hasCustomPrompt="1"/>
          </p:nvPr>
        </p:nvSpPr>
        <p:spPr>
          <a:xfrm>
            <a:off x="4673683" y="965915"/>
            <a:ext cx="4279875" cy="5228823"/>
          </a:xfrm>
          <a:prstGeom prst="rect">
            <a:avLst/>
          </a:prstGeom>
        </p:spPr>
        <p:txBody>
          <a:bodyPr vert="horz" lIns="68580" tIns="34290" rIns="68580" bIns="34290" rtlCol="0">
            <a:normAutofit/>
          </a:bodyPr>
          <a:lstStyle>
            <a:lvl1pPr marL="130299" marR="0" indent="-130299" algn="l" defTabSz="342892" rtl="0" eaLnBrk="1" fontAlgn="auto" latinLnBrk="0" hangingPunct="1">
              <a:lnSpc>
                <a:spcPct val="120000"/>
              </a:lnSpc>
              <a:spcBef>
                <a:spcPts val="0"/>
              </a:spcBef>
              <a:spcAft>
                <a:spcPts val="750"/>
              </a:spcAft>
              <a:buClr>
                <a:schemeClr val="accent2">
                  <a:lumMod val="50000"/>
                </a:schemeClr>
              </a:buClr>
              <a:buSzTx/>
              <a:buFont typeface="Arial"/>
              <a:buChar char="•"/>
              <a:tabLst/>
              <a:defRPr sz="1800" baseline="0">
                <a:solidFill>
                  <a:schemeClr val="accent2">
                    <a:lumMod val="50000"/>
                  </a:schemeClr>
                </a:solidFill>
                <a:latin typeface="Calibri" panose="020F0502020204030204" pitchFamily="34" charset="0"/>
              </a:defRPr>
            </a:lvl1pPr>
            <a:lvl2pPr marL="557199" indent="-214308">
              <a:lnSpc>
                <a:spcPct val="120000"/>
              </a:lnSpc>
              <a:buClr>
                <a:schemeClr val="accent2">
                  <a:lumMod val="50000"/>
                </a:schemeClr>
              </a:buClr>
              <a:buSzPct val="100000"/>
              <a:buFont typeface="Lucida Grande"/>
              <a:buChar char="–"/>
              <a:defRPr sz="1800" baseline="0">
                <a:solidFill>
                  <a:schemeClr val="accent2">
                    <a:lumMod val="50000"/>
                  </a:schemeClr>
                </a:solidFill>
                <a:latin typeface="Calibri" panose="020F0502020204030204" pitchFamily="34" charset="0"/>
              </a:defRPr>
            </a:lvl2pPr>
            <a:lvl3pPr>
              <a:lnSpc>
                <a:spcPct val="120000"/>
              </a:lnSpc>
              <a:buClr>
                <a:schemeClr val="accent2">
                  <a:lumMod val="50000"/>
                </a:schemeClr>
              </a:buClr>
              <a:defRPr sz="1800" baseline="0">
                <a:solidFill>
                  <a:schemeClr val="accent2">
                    <a:lumMod val="50000"/>
                  </a:schemeClr>
                </a:solidFill>
                <a:latin typeface="Calibri" panose="020F0502020204030204" pitchFamily="34" charset="0"/>
              </a:defRPr>
            </a:lvl3pPr>
            <a:lvl4pPr>
              <a:defRPr sz="1200"/>
            </a:lvl4pPr>
            <a:lvl5pPr>
              <a:defRPr sz="1200"/>
            </a:lvl5pPr>
          </a:lstStyle>
          <a:p>
            <a:pPr lvl="0"/>
            <a:r>
              <a:rPr lang="en-US" dirty="0"/>
              <a:t>Click to add bulleted list</a:t>
            </a:r>
          </a:p>
          <a:p>
            <a:pPr lvl="1"/>
            <a:r>
              <a:rPr lang="en-US" dirty="0"/>
              <a:t>Second Level Bullet</a:t>
            </a:r>
          </a:p>
          <a:p>
            <a:pPr lvl="2"/>
            <a:r>
              <a:rPr lang="en-US" dirty="0"/>
              <a:t>Third Level Bullet</a:t>
            </a:r>
            <a:br>
              <a:rPr lang="en-US" dirty="0"/>
            </a:br>
            <a:endParaRPr lang="en-US" dirty="0"/>
          </a:p>
          <a:p>
            <a:pPr lvl="0"/>
            <a:r>
              <a:rPr lang="en-US" dirty="0"/>
              <a:t>Click to add bulleted list</a:t>
            </a:r>
          </a:p>
          <a:p>
            <a:pPr lvl="0"/>
            <a:r>
              <a:rPr lang="en-US" dirty="0"/>
              <a:t>Click to add bulleted list</a:t>
            </a:r>
          </a:p>
          <a:p>
            <a:pPr lvl="0"/>
            <a:r>
              <a:rPr lang="en-US" dirty="0"/>
              <a:t>Click to add bulleted list</a:t>
            </a:r>
          </a:p>
        </p:txBody>
      </p:sp>
      <p:sp>
        <p:nvSpPr>
          <p:cNvPr id="12" name="Title 1"/>
          <p:cNvSpPr>
            <a:spLocks noGrp="1"/>
          </p:cNvSpPr>
          <p:nvPr>
            <p:ph type="title"/>
          </p:nvPr>
        </p:nvSpPr>
        <p:spPr>
          <a:xfrm>
            <a:off x="0" y="0"/>
            <a:ext cx="9144000" cy="578825"/>
          </a:xfrm>
          <a:prstGeom prst="rect">
            <a:avLst/>
          </a:prstGeom>
        </p:spPr>
        <p:txBody>
          <a:bodyPr anchor="ctr" anchorCtr="0"/>
          <a:lstStyle>
            <a:lvl1pPr marL="231775" indent="0" algn="l" defTabSz="339725">
              <a:tabLst/>
              <a:defRPr sz="2000" b="1">
                <a:solidFill>
                  <a:schemeClr val="accent2">
                    <a:lumMod val="50000"/>
                  </a:schemeClr>
                </a:solidFill>
                <a:latin typeface="Helvetica" charset="0"/>
                <a:ea typeface="Helvetica" charset="0"/>
                <a:cs typeface="Helvetica" charset="0"/>
              </a:defRPr>
            </a:lvl1pPr>
          </a:lstStyle>
          <a:p>
            <a:r>
              <a:rPr lang="ru-RU">
                <a:solidFill>
                  <a:schemeClr val="accent2">
                    <a:lumMod val="50000"/>
                  </a:schemeClr>
                </a:solidFill>
              </a:rPr>
              <a:t>Образец заголовка</a:t>
            </a:r>
            <a:endParaRPr lang="ru-RU" dirty="0">
              <a:solidFill>
                <a:schemeClr val="accent2">
                  <a:lumMod val="50000"/>
                </a:schemeClr>
              </a:solidFill>
            </a:endParaRPr>
          </a:p>
        </p:txBody>
      </p:sp>
    </p:spTree>
    <p:extLst>
      <p:ext uri="{BB962C8B-B14F-4D97-AF65-F5344CB8AC3E}">
        <p14:creationId xmlns:p14="http://schemas.microsoft.com/office/powerpoint/2010/main" val="493393653"/>
      </p:ext>
    </p:extLst>
  </p:cSld>
  <p:clrMapOvr>
    <a:masterClrMapping/>
  </p:clrMapOvr>
  <p:hf hdr="0" dt="0"/>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7" name="Content Placeholder 6"/>
          <p:cNvSpPr>
            <a:spLocks noGrp="1"/>
          </p:cNvSpPr>
          <p:nvPr>
            <p:ph sz="quarter" idx="10"/>
          </p:nvPr>
        </p:nvSpPr>
        <p:spPr>
          <a:xfrm>
            <a:off x="304800" y="762000"/>
            <a:ext cx="8610600" cy="5334000"/>
          </a:xfrm>
        </p:spPr>
        <p:txBody>
          <a:bodyPr/>
          <a:lstStyle>
            <a:lvl1pPr>
              <a:buFont typeface="Wingdings" pitchFamily="2" charset="2"/>
              <a:buChar char="§"/>
              <a:defRPr sz="1800">
                <a:latin typeface="Helvetica LT Std"/>
              </a:defRPr>
            </a:lvl1pPr>
            <a:lvl2pPr>
              <a:defRPr sz="1800">
                <a:latin typeface="Helvetica LT Std"/>
              </a:defRPr>
            </a:lvl2pPr>
            <a:lvl3pPr>
              <a:defRPr sz="1600">
                <a:latin typeface="Helvetica LT Std"/>
              </a:defRPr>
            </a:lvl3pPr>
            <a:lvl4pPr>
              <a:defRPr sz="1400">
                <a:latin typeface="Helvetica LT Std"/>
              </a:defRPr>
            </a:lvl4pPr>
            <a:lvl5pPr>
              <a:defRPr sz="1400">
                <a:latin typeface="Helvetica LT Std"/>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Box 7"/>
          <p:cNvSpPr txBox="1"/>
          <p:nvPr userDrawn="1"/>
        </p:nvSpPr>
        <p:spPr>
          <a:xfrm>
            <a:off x="6945345" y="6496092"/>
            <a:ext cx="1935189" cy="276999"/>
          </a:xfrm>
          <a:prstGeom prst="rect">
            <a:avLst/>
          </a:prstGeom>
          <a:noFill/>
        </p:spPr>
        <p:txBody>
          <a:bodyPr wrap="square" rtlCol="0">
            <a:spAutoFit/>
          </a:bodyPr>
          <a:lstStyle/>
          <a:p>
            <a:pPr algn="r">
              <a:defRPr/>
            </a:pPr>
            <a:fld id="{8AE9712F-231D-46BD-8215-5B9AC8D83DFF}" type="slidenum">
              <a:rPr lang="en-US" sz="1200" b="1" kern="1200" smtClean="0">
                <a:solidFill>
                  <a:srgbClr val="2750AB"/>
                </a:solidFill>
                <a:latin typeface="+mn-lt"/>
                <a:ea typeface="+mn-ea"/>
                <a:cs typeface="+mn-cs"/>
              </a:rPr>
              <a:pPr algn="r">
                <a:defRPr/>
              </a:pPr>
              <a:t>‹#›</a:t>
            </a:fld>
            <a:endParaRPr lang="en-US" sz="1200" b="1" kern="1200" dirty="0">
              <a:solidFill>
                <a:srgbClr val="2750AB"/>
              </a:solidFill>
              <a:latin typeface="+mn-lt"/>
              <a:ea typeface="+mn-ea"/>
              <a:cs typeface="+mn-cs"/>
            </a:endParaRPr>
          </a:p>
        </p:txBody>
      </p:sp>
      <p:sp>
        <p:nvSpPr>
          <p:cNvPr id="5" name="Title 1"/>
          <p:cNvSpPr>
            <a:spLocks noGrp="1"/>
          </p:cNvSpPr>
          <p:nvPr>
            <p:ph type="title"/>
          </p:nvPr>
        </p:nvSpPr>
        <p:spPr>
          <a:xfrm>
            <a:off x="0" y="0"/>
            <a:ext cx="9144000" cy="578825"/>
          </a:xfrm>
          <a:prstGeom prst="rect">
            <a:avLst/>
          </a:prstGeom>
        </p:spPr>
        <p:txBody>
          <a:bodyPr anchor="ctr" anchorCtr="0"/>
          <a:lstStyle>
            <a:lvl1pPr marL="231775" indent="0" algn="l" defTabSz="339725">
              <a:tabLst/>
              <a:defRPr sz="2000" b="1">
                <a:solidFill>
                  <a:schemeClr val="accent2">
                    <a:lumMod val="50000"/>
                  </a:schemeClr>
                </a:solidFill>
                <a:latin typeface="Helvetica" charset="0"/>
                <a:ea typeface="Helvetica" charset="0"/>
                <a:cs typeface="Helvetica" charset="0"/>
              </a:defRPr>
            </a:lvl1pPr>
          </a:lstStyle>
          <a:p>
            <a:r>
              <a:rPr lang="ru-RU">
                <a:solidFill>
                  <a:schemeClr val="accent2">
                    <a:lumMod val="50000"/>
                  </a:schemeClr>
                </a:solidFill>
              </a:rPr>
              <a:t>Образец заголовка</a:t>
            </a:r>
            <a:endParaRPr lang="ru-RU" dirty="0">
              <a:solidFill>
                <a:schemeClr val="accent2">
                  <a:lumMod val="50000"/>
                </a:schemeClr>
              </a:solidFill>
            </a:endParaRPr>
          </a:p>
        </p:txBody>
      </p:sp>
    </p:spTree>
    <p:extLst>
      <p:ext uri="{BB962C8B-B14F-4D97-AF65-F5344CB8AC3E}">
        <p14:creationId xmlns:p14="http://schemas.microsoft.com/office/powerpoint/2010/main" val="39527064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1_Title and Content">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3" name="Прямоугольник 2"/>
          <p:cNvSpPr/>
          <p:nvPr/>
        </p:nvSpPr>
        <p:spPr>
          <a:xfrm>
            <a:off x="425001" y="3398262"/>
            <a:ext cx="8538693" cy="523220"/>
          </a:xfrm>
          <a:prstGeom prst="rect">
            <a:avLst/>
          </a:prstGeom>
        </p:spPr>
        <p:txBody>
          <a:bodyPr wrap="square">
            <a:spAutoFit/>
          </a:bodyPr>
          <a:lstStyle/>
          <a:p>
            <a:pPr algn="ctr" rtl="0"/>
            <a:r>
              <a:rPr lang="ru-RU" sz="2800" b="0" i="0" u="none" strike="noStrike" kern="1200" baseline="0" dirty="0">
                <a:solidFill>
                  <a:schemeClr val="bg1"/>
                </a:solidFill>
                <a:latin typeface="+mj-lt"/>
                <a:cs typeface="Narkisim" panose="020E0502050101010101" pitchFamily="34" charset="-79"/>
              </a:rPr>
              <a:t>Спасибо за внимание!</a:t>
            </a:r>
            <a:endParaRPr lang="en-US" sz="2800" b="0" i="0" u="none" strike="noStrike" kern="1200" baseline="0" dirty="0">
              <a:solidFill>
                <a:schemeClr val="bg1"/>
              </a:solidFill>
              <a:latin typeface="+mj-lt"/>
            </a:endParaRPr>
          </a:p>
        </p:txBody>
      </p:sp>
    </p:spTree>
    <p:extLst>
      <p:ext uri="{BB962C8B-B14F-4D97-AF65-F5344CB8AC3E}">
        <p14:creationId xmlns:p14="http://schemas.microsoft.com/office/powerpoint/2010/main" val="1896530562"/>
      </p:ext>
    </p:extLst>
  </p:cSld>
  <p:clrMapOvr>
    <a:masterClrMapping/>
  </p:clrMapOvr>
  <p:transition spd="med"/>
  <p:hf hdr="0" dt="0"/>
</p:sldLayout>
</file>

<file path=ppt/slideMasters/_rels/slideMaster1.xml.rels><?xml version="1.0" encoding="UTF-8" standalone="yes"?>
<Relationships xmlns="http://schemas.openxmlformats.org/package/2006/relationships"><Relationship Id="rId11" Type="http://schemas.openxmlformats.org/officeDocument/2006/relationships/theme" Target="../theme/theme1.xml"/><Relationship Id="rId12"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Rectangle 1"/>
          <p:cNvSpPr/>
          <p:nvPr/>
        </p:nvSpPr>
        <p:spPr>
          <a:xfrm>
            <a:off x="0" y="6475310"/>
            <a:ext cx="9155206" cy="397635"/>
          </a:xfrm>
          <a:prstGeom prst="rect">
            <a:avLst/>
          </a:prstGeom>
          <a:solidFill>
            <a:schemeClr val="accent3">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68580" tIns="34290" rIns="68580" bIns="34290" rtlCol="0" anchor="ctr"/>
          <a:lstStyle/>
          <a:p>
            <a:pPr algn="ctr"/>
            <a:endParaRPr lang="en-US" sz="1400" dirty="0"/>
          </a:p>
        </p:txBody>
      </p:sp>
      <p:pic>
        <p:nvPicPr>
          <p:cNvPr id="5" name="Picture 5" descr="logo_footer.png"/>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237606" y="6552459"/>
            <a:ext cx="635852" cy="301589"/>
          </a:xfrm>
          <a:prstGeom prst="rect">
            <a:avLst/>
          </a:prstGeom>
        </p:spPr>
      </p:pic>
      <p:sp>
        <p:nvSpPr>
          <p:cNvPr id="7" name="TextBox 6"/>
          <p:cNvSpPr txBox="1"/>
          <p:nvPr/>
        </p:nvSpPr>
        <p:spPr>
          <a:xfrm>
            <a:off x="7524573" y="6572481"/>
            <a:ext cx="1493520" cy="253916"/>
          </a:xfrm>
          <a:prstGeom prst="rect">
            <a:avLst/>
          </a:prstGeom>
          <a:noFill/>
        </p:spPr>
        <p:txBody>
          <a:bodyPr wrap="square" lIns="68580" tIns="34290" rIns="68580" bIns="34290" rtlCol="0">
            <a:spAutoFit/>
          </a:bodyPr>
          <a:lstStyle/>
          <a:p>
            <a:pPr algn="r"/>
            <a:fld id="{C2C0EDAD-27A0-9447-9004-E733B36B95C3}" type="slidenum">
              <a:rPr lang="en-US" sz="1200" b="1" i="0" smtClean="0">
                <a:solidFill>
                  <a:srgbClr val="CCCCCC"/>
                </a:solidFill>
                <a:latin typeface="Calibri" panose="020F0502020204030204" pitchFamily="34" charset="0"/>
                <a:cs typeface="Trebuchet MS"/>
              </a:rPr>
              <a:pPr algn="r"/>
              <a:t>‹#›</a:t>
            </a:fld>
            <a:endParaRPr lang="en-US" sz="1200" b="1" i="0" dirty="0">
              <a:solidFill>
                <a:srgbClr val="CCCCCC"/>
              </a:solidFill>
              <a:latin typeface="Calibri" panose="020F0502020204030204" pitchFamily="34" charset="0"/>
              <a:cs typeface="Trebuchet MS"/>
            </a:endParaRPr>
          </a:p>
        </p:txBody>
      </p:sp>
    </p:spTree>
    <p:extLst>
      <p:ext uri="{BB962C8B-B14F-4D97-AF65-F5344CB8AC3E}">
        <p14:creationId xmlns:p14="http://schemas.microsoft.com/office/powerpoint/2010/main" val="118064063"/>
      </p:ext>
    </p:extLst>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83" r:id="rId8"/>
    <p:sldLayoutId id="2147483680" r:id="rId9"/>
    <p:sldLayoutId id="2147483681" r:id="rId10"/>
  </p:sldLayoutIdLst>
  <p:hf hdr="0" dt="0"/>
  <p:txStyles>
    <p:titleStyle>
      <a:lvl1pPr algn="ctr" defTabSz="342892" rtl="0" eaLnBrk="1" latinLnBrk="0" hangingPunct="1">
        <a:spcBef>
          <a:spcPct val="0"/>
        </a:spcBef>
        <a:buNone/>
        <a:defRPr sz="3300" kern="1200">
          <a:solidFill>
            <a:schemeClr val="tx1"/>
          </a:solidFill>
          <a:latin typeface="+mj-lt"/>
          <a:ea typeface="+mj-ea"/>
          <a:cs typeface="+mj-cs"/>
        </a:defRPr>
      </a:lvl1pPr>
    </p:titleStyle>
    <p:bodyStyle>
      <a:lvl1pPr marL="257168" indent="-257168" algn="l" defTabSz="342892" rtl="0" eaLnBrk="1" latinLnBrk="0" hangingPunct="1">
        <a:spcBef>
          <a:spcPct val="20000"/>
        </a:spcBef>
        <a:buFont typeface="Arial"/>
        <a:buChar char="•"/>
        <a:defRPr sz="2400" kern="1200">
          <a:solidFill>
            <a:schemeClr val="tx1"/>
          </a:solidFill>
          <a:latin typeface="+mn-lt"/>
          <a:ea typeface="+mn-ea"/>
          <a:cs typeface="+mn-cs"/>
        </a:defRPr>
      </a:lvl1pPr>
      <a:lvl2pPr marL="557199" indent="-214308" algn="l" defTabSz="342892" rtl="0" eaLnBrk="1" latinLnBrk="0" hangingPunct="1">
        <a:spcBef>
          <a:spcPct val="20000"/>
        </a:spcBef>
        <a:buFont typeface="Arial"/>
        <a:buChar char="–"/>
        <a:defRPr sz="2100" kern="1200">
          <a:solidFill>
            <a:schemeClr val="tx1"/>
          </a:solidFill>
          <a:latin typeface="+mn-lt"/>
          <a:ea typeface="+mn-ea"/>
          <a:cs typeface="+mn-cs"/>
        </a:defRPr>
      </a:lvl2pPr>
      <a:lvl3pPr marL="857228" indent="-171446" algn="l" defTabSz="342892" rtl="0" eaLnBrk="1" latinLnBrk="0" hangingPunct="1">
        <a:spcBef>
          <a:spcPct val="20000"/>
        </a:spcBef>
        <a:buFont typeface="Arial"/>
        <a:buChar char="•"/>
        <a:defRPr sz="1800" kern="1200">
          <a:solidFill>
            <a:schemeClr val="tx1"/>
          </a:solidFill>
          <a:latin typeface="+mn-lt"/>
          <a:ea typeface="+mn-ea"/>
          <a:cs typeface="+mn-cs"/>
        </a:defRPr>
      </a:lvl3pPr>
      <a:lvl4pPr marL="1200120" indent="-171446" algn="l" defTabSz="342892" rtl="0" eaLnBrk="1" latinLnBrk="0" hangingPunct="1">
        <a:spcBef>
          <a:spcPct val="20000"/>
        </a:spcBef>
        <a:buFont typeface="Arial"/>
        <a:buChar char="–"/>
        <a:defRPr sz="1500" kern="1200">
          <a:solidFill>
            <a:schemeClr val="tx1"/>
          </a:solidFill>
          <a:latin typeface="+mn-lt"/>
          <a:ea typeface="+mn-ea"/>
          <a:cs typeface="+mn-cs"/>
        </a:defRPr>
      </a:lvl4pPr>
      <a:lvl5pPr marL="1543012" indent="-171446" algn="l" defTabSz="342892" rtl="0" eaLnBrk="1" latinLnBrk="0" hangingPunct="1">
        <a:spcBef>
          <a:spcPct val="20000"/>
        </a:spcBef>
        <a:buFont typeface="Arial"/>
        <a:buChar char="»"/>
        <a:defRPr sz="1500" kern="1200">
          <a:solidFill>
            <a:schemeClr val="tx1"/>
          </a:solidFill>
          <a:latin typeface="+mn-lt"/>
          <a:ea typeface="+mn-ea"/>
          <a:cs typeface="+mn-cs"/>
        </a:defRPr>
      </a:lvl5pPr>
      <a:lvl6pPr marL="1885903" indent="-171446" algn="l" defTabSz="342892" rtl="0" eaLnBrk="1" latinLnBrk="0" hangingPunct="1">
        <a:spcBef>
          <a:spcPct val="20000"/>
        </a:spcBef>
        <a:buFont typeface="Arial"/>
        <a:buChar char="•"/>
        <a:defRPr sz="1500" kern="1200">
          <a:solidFill>
            <a:schemeClr val="tx1"/>
          </a:solidFill>
          <a:latin typeface="+mn-lt"/>
          <a:ea typeface="+mn-ea"/>
          <a:cs typeface="+mn-cs"/>
        </a:defRPr>
      </a:lvl6pPr>
      <a:lvl7pPr marL="2228795" indent="-171446" algn="l" defTabSz="342892" rtl="0" eaLnBrk="1" latinLnBrk="0" hangingPunct="1">
        <a:spcBef>
          <a:spcPct val="20000"/>
        </a:spcBef>
        <a:buFont typeface="Arial"/>
        <a:buChar char="•"/>
        <a:defRPr sz="1500" kern="1200">
          <a:solidFill>
            <a:schemeClr val="tx1"/>
          </a:solidFill>
          <a:latin typeface="+mn-lt"/>
          <a:ea typeface="+mn-ea"/>
          <a:cs typeface="+mn-cs"/>
        </a:defRPr>
      </a:lvl7pPr>
      <a:lvl8pPr marL="2571686" indent="-171446" algn="l" defTabSz="342892" rtl="0" eaLnBrk="1" latinLnBrk="0" hangingPunct="1">
        <a:spcBef>
          <a:spcPct val="20000"/>
        </a:spcBef>
        <a:buFont typeface="Arial"/>
        <a:buChar char="•"/>
        <a:defRPr sz="1500" kern="1200">
          <a:solidFill>
            <a:schemeClr val="tx1"/>
          </a:solidFill>
          <a:latin typeface="+mn-lt"/>
          <a:ea typeface="+mn-ea"/>
          <a:cs typeface="+mn-cs"/>
        </a:defRPr>
      </a:lvl8pPr>
      <a:lvl9pPr marL="2914577" indent="-171446" algn="l" defTabSz="342892"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892" rtl="0" eaLnBrk="1" latinLnBrk="0" hangingPunct="1">
        <a:defRPr sz="1400" kern="1200">
          <a:solidFill>
            <a:schemeClr val="tx1"/>
          </a:solidFill>
          <a:latin typeface="+mn-lt"/>
          <a:ea typeface="+mn-ea"/>
          <a:cs typeface="+mn-cs"/>
        </a:defRPr>
      </a:lvl1pPr>
      <a:lvl2pPr marL="342892" algn="l" defTabSz="342892" rtl="0" eaLnBrk="1" latinLnBrk="0" hangingPunct="1">
        <a:defRPr sz="1400" kern="1200">
          <a:solidFill>
            <a:schemeClr val="tx1"/>
          </a:solidFill>
          <a:latin typeface="+mn-lt"/>
          <a:ea typeface="+mn-ea"/>
          <a:cs typeface="+mn-cs"/>
        </a:defRPr>
      </a:lvl2pPr>
      <a:lvl3pPr marL="685783" algn="l" defTabSz="342892" rtl="0" eaLnBrk="1" latinLnBrk="0" hangingPunct="1">
        <a:defRPr sz="1400" kern="1200">
          <a:solidFill>
            <a:schemeClr val="tx1"/>
          </a:solidFill>
          <a:latin typeface="+mn-lt"/>
          <a:ea typeface="+mn-ea"/>
          <a:cs typeface="+mn-cs"/>
        </a:defRPr>
      </a:lvl3pPr>
      <a:lvl4pPr marL="1028675" algn="l" defTabSz="342892" rtl="0" eaLnBrk="1" latinLnBrk="0" hangingPunct="1">
        <a:defRPr sz="1400" kern="1200">
          <a:solidFill>
            <a:schemeClr val="tx1"/>
          </a:solidFill>
          <a:latin typeface="+mn-lt"/>
          <a:ea typeface="+mn-ea"/>
          <a:cs typeface="+mn-cs"/>
        </a:defRPr>
      </a:lvl4pPr>
      <a:lvl5pPr marL="1371566" algn="l" defTabSz="342892" rtl="0" eaLnBrk="1" latinLnBrk="0" hangingPunct="1">
        <a:defRPr sz="1400" kern="1200">
          <a:solidFill>
            <a:schemeClr val="tx1"/>
          </a:solidFill>
          <a:latin typeface="+mn-lt"/>
          <a:ea typeface="+mn-ea"/>
          <a:cs typeface="+mn-cs"/>
        </a:defRPr>
      </a:lvl5pPr>
      <a:lvl6pPr marL="1714457" algn="l" defTabSz="342892" rtl="0" eaLnBrk="1" latinLnBrk="0" hangingPunct="1">
        <a:defRPr sz="1400" kern="1200">
          <a:solidFill>
            <a:schemeClr val="tx1"/>
          </a:solidFill>
          <a:latin typeface="+mn-lt"/>
          <a:ea typeface="+mn-ea"/>
          <a:cs typeface="+mn-cs"/>
        </a:defRPr>
      </a:lvl6pPr>
      <a:lvl7pPr marL="2057348" algn="l" defTabSz="342892" rtl="0" eaLnBrk="1" latinLnBrk="0" hangingPunct="1">
        <a:defRPr sz="1400" kern="1200">
          <a:solidFill>
            <a:schemeClr val="tx1"/>
          </a:solidFill>
          <a:latin typeface="+mn-lt"/>
          <a:ea typeface="+mn-ea"/>
          <a:cs typeface="+mn-cs"/>
        </a:defRPr>
      </a:lvl7pPr>
      <a:lvl8pPr marL="2400240" algn="l" defTabSz="342892" rtl="0" eaLnBrk="1" latinLnBrk="0" hangingPunct="1">
        <a:defRPr sz="1400" kern="1200">
          <a:solidFill>
            <a:schemeClr val="tx1"/>
          </a:solidFill>
          <a:latin typeface="+mn-lt"/>
          <a:ea typeface="+mn-ea"/>
          <a:cs typeface="+mn-cs"/>
        </a:defRPr>
      </a:lvl8pPr>
      <a:lvl9pPr marL="2743132" algn="l" defTabSz="342892" rtl="0" eaLnBrk="1" latinLnBrk="0" hangingPunct="1">
        <a:defRPr sz="1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12.jpg"/></Relationships>
</file>

<file path=ppt/slides/_rels/slide12.xml.rels><?xml version="1.0" encoding="UTF-8" standalone="yes"?>
<Relationships xmlns="http://schemas.openxmlformats.org/package/2006/relationships"><Relationship Id="rId3" Type="http://schemas.openxmlformats.org/officeDocument/2006/relationships/hyperlink" Target="https://www.w3.org/TR/html5/" TargetMode="External"/><Relationship Id="rId4" Type="http://schemas.openxmlformats.org/officeDocument/2006/relationships/hyperlink" Target="https://html.spec.whatwg.org/" TargetMode="External"/><Relationship Id="rId1" Type="http://schemas.openxmlformats.org/officeDocument/2006/relationships/slideLayout" Target="../slideLayouts/slideLayout6.xml"/><Relationship Id="rId2" Type="http://schemas.openxmlformats.org/officeDocument/2006/relationships/notesSlide" Target="../notesSlides/notesSlide1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13.jpg"/></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hyperlink" Target="http://www.tutorialspoint.com/http/index.htm" TargetMode="External"/><Relationship Id="rId1" Type="http://schemas.openxmlformats.org/officeDocument/2006/relationships/slideLayout" Target="../slideLayouts/slideLayout6.xml"/><Relationship Id="rId2" Type="http://schemas.openxmlformats.org/officeDocument/2006/relationships/notesSlide" Target="../notesSlides/notesSlide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image" Target="../media/image1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hyperlink" Target="http://smarly.net/"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7.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4" Type="http://schemas.openxmlformats.org/officeDocument/2006/relationships/image" Target="../media/image6.png"/><Relationship Id="rId5" Type="http://schemas.openxmlformats.org/officeDocument/2006/relationships/image" Target="../media/image7.png"/><Relationship Id="rId1" Type="http://schemas.openxmlformats.org/officeDocument/2006/relationships/slideLayout" Target="../slideLayouts/slideLayout6.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8.xml"/><Relationship Id="rId3" Type="http://schemas.openxmlformats.org/officeDocument/2006/relationships/hyperlink" Target="http://smarly.net/"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0.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5.xml"/><Relationship Id="rId3" Type="http://schemas.openxmlformats.org/officeDocument/2006/relationships/image" Target="../media/image1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 Id="rId3" Type="http://schemas.openxmlformats.org/officeDocument/2006/relationships/image" Target="../media/image8.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9.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0.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9.jp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hyperlink" Target="http://gs.statcounter.com/" TargetMode="External"/><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Текст 3"/>
          <p:cNvSpPr>
            <a:spLocks noGrp="1"/>
          </p:cNvSpPr>
          <p:nvPr>
            <p:ph type="body" sz="quarter" idx="10"/>
          </p:nvPr>
        </p:nvSpPr>
        <p:spPr/>
        <p:txBody>
          <a:bodyPr/>
          <a:lstStyle/>
          <a:p>
            <a:r>
              <a:rPr lang="en-US" sz="4400" dirty="0"/>
              <a:t>World Wide Web (WWW). </a:t>
            </a:r>
            <a:r>
              <a:rPr lang="ru-RU" sz="4400" dirty="0"/>
              <a:t>Основы.</a:t>
            </a:r>
            <a:endParaRPr lang="en-US" dirty="0"/>
          </a:p>
        </p:txBody>
      </p:sp>
      <p:sp>
        <p:nvSpPr>
          <p:cNvPr id="5" name="Текст 4"/>
          <p:cNvSpPr>
            <a:spLocks noGrp="1"/>
          </p:cNvSpPr>
          <p:nvPr>
            <p:ph type="body" sz="quarter" idx="11"/>
          </p:nvPr>
        </p:nvSpPr>
        <p:spPr>
          <a:xfrm>
            <a:off x="296214" y="3561899"/>
            <a:ext cx="2217595" cy="370101"/>
          </a:xfrm>
        </p:spPr>
        <p:txBody>
          <a:bodyPr/>
          <a:lstStyle/>
          <a:p>
            <a:r>
              <a:rPr lang="en-US" dirty="0"/>
              <a:t>.NET &amp; JS Lab</a:t>
            </a:r>
          </a:p>
        </p:txBody>
      </p:sp>
      <p:sp>
        <p:nvSpPr>
          <p:cNvPr id="6" name="Текст 5"/>
          <p:cNvSpPr>
            <a:spLocks noGrp="1"/>
          </p:cNvSpPr>
          <p:nvPr>
            <p:ph type="body" sz="quarter" idx="17"/>
          </p:nvPr>
        </p:nvSpPr>
        <p:spPr/>
        <p:txBody>
          <a:bodyPr/>
          <a:lstStyle/>
          <a:p>
            <a:r>
              <a:rPr lang="en-US" dirty="0" err="1"/>
              <a:t>Anzhelika</a:t>
            </a:r>
            <a:r>
              <a:rPr lang="en-US" dirty="0"/>
              <a:t> KRAVCHUK</a:t>
            </a:r>
          </a:p>
        </p:txBody>
      </p:sp>
    </p:spTree>
    <p:extLst>
      <p:ext uri="{BB962C8B-B14F-4D97-AF65-F5344CB8AC3E}">
        <p14:creationId xmlns:p14="http://schemas.microsoft.com/office/powerpoint/2010/main" val="387673758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3"/>
          <p:cNvSpPr>
            <a:spLocks noGrp="1"/>
          </p:cNvSpPr>
          <p:nvPr>
            <p:ph type="title"/>
          </p:nvPr>
        </p:nvSpPr>
        <p:spPr/>
        <p:txBody>
          <a:bodyPr/>
          <a:lstStyle/>
          <a:p>
            <a:r>
              <a:rPr lang="ru-RU" dirty="0"/>
              <a:t>Адресация веб-ресурсов. URL, URN, URI</a:t>
            </a:r>
            <a:endParaRPr lang="en-US" dirty="0"/>
          </a:p>
        </p:txBody>
      </p:sp>
      <p:sp>
        <p:nvSpPr>
          <p:cNvPr id="5" name="Скругленный прямоугольник 4"/>
          <p:cNvSpPr/>
          <p:nvPr/>
        </p:nvSpPr>
        <p:spPr>
          <a:xfrm>
            <a:off x="228600" y="3200400"/>
            <a:ext cx="8686800" cy="2623486"/>
          </a:xfrm>
          <a:prstGeom prst="roundRect">
            <a:avLst/>
          </a:prstGeom>
          <a:solidFill>
            <a:schemeClr val="accent2">
              <a:lumMod val="5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b="1" dirty="0">
                <a:latin typeface="Consolas" panose="020B0609020204030204" pitchFamily="49" charset="0"/>
                <a:cs typeface="Consolas" panose="020B0609020204030204" pitchFamily="49" charset="0"/>
              </a:rPr>
              <a:t>URI = http://handynotes.ru/2009/09/uri-url-urn.html</a:t>
            </a:r>
          </a:p>
          <a:p>
            <a:endParaRPr lang="en-US" b="1" dirty="0">
              <a:latin typeface="Consolas" panose="020B0609020204030204" pitchFamily="49" charset="0"/>
              <a:cs typeface="Consolas" panose="020B0609020204030204" pitchFamily="49" charset="0"/>
            </a:endParaRPr>
          </a:p>
          <a:p>
            <a:r>
              <a:rPr lang="en-US" b="1" dirty="0">
                <a:latin typeface="Consolas" panose="020B0609020204030204" pitchFamily="49" charset="0"/>
                <a:cs typeface="Consolas" panose="020B0609020204030204" pitchFamily="49" charset="0"/>
              </a:rPr>
              <a:t>URL = http://handynotes.ru</a:t>
            </a:r>
          </a:p>
          <a:p>
            <a:endParaRPr lang="en-US" b="1" dirty="0">
              <a:latin typeface="Consolas" panose="020B0609020204030204" pitchFamily="49" charset="0"/>
              <a:cs typeface="Consolas" panose="020B0609020204030204" pitchFamily="49" charset="0"/>
            </a:endParaRPr>
          </a:p>
          <a:p>
            <a:r>
              <a:rPr lang="en-US" b="1" dirty="0">
                <a:latin typeface="Consolas" panose="020B0609020204030204" pitchFamily="49" charset="0"/>
                <a:cs typeface="Consolas" panose="020B0609020204030204" pitchFamily="49" charset="0"/>
              </a:rPr>
              <a:t>URN = /2009/09/uri-url-urn.html</a:t>
            </a:r>
          </a:p>
          <a:p>
            <a:endParaRPr lang="en-US" b="1" dirty="0">
              <a:latin typeface="Consolas" panose="020B0609020204030204" pitchFamily="49" charset="0"/>
              <a:cs typeface="Consolas" panose="020B0609020204030204" pitchFamily="49" charset="0"/>
            </a:endParaRPr>
          </a:p>
          <a:p>
            <a:r>
              <a:rPr lang="ru-RU" b="1" dirty="0">
                <a:latin typeface="Consolas" panose="020B0609020204030204" pitchFamily="49" charset="0"/>
                <a:cs typeface="Consolas" panose="020B0609020204030204" pitchFamily="49" charset="0"/>
              </a:rPr>
              <a:t>URI это концепция абстрактного идентификатора, тогда как URL и URN конкретная реализация — адреса и имени</a:t>
            </a:r>
          </a:p>
        </p:txBody>
      </p:sp>
      <p:pic>
        <p:nvPicPr>
          <p:cNvPr id="3" name="Рисунок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0" y="578825"/>
            <a:ext cx="4572000" cy="2754630"/>
          </a:xfrm>
          <a:prstGeom prst="rect">
            <a:avLst/>
          </a:prstGeom>
        </p:spPr>
      </p:pic>
      <p:sp>
        <p:nvSpPr>
          <p:cNvPr id="10" name="Прямоугольник 9"/>
          <p:cNvSpPr/>
          <p:nvPr/>
        </p:nvSpPr>
        <p:spPr>
          <a:xfrm>
            <a:off x="228600" y="5955030"/>
            <a:ext cx="8686800" cy="369332"/>
          </a:xfrm>
          <a:prstGeom prst="rect">
            <a:avLst/>
          </a:prstGeom>
        </p:spPr>
        <p:txBody>
          <a:bodyPr wrap="square">
            <a:spAutoFit/>
          </a:bodyPr>
          <a:lstStyle/>
          <a:p>
            <a:r>
              <a:rPr lang="en-US" u="sng" dirty="0">
                <a:solidFill>
                  <a:srgbClr val="0000FF"/>
                </a:solidFill>
                <a:latin typeface="Calibri" panose="020F0502020204030204" pitchFamily="34" charset="0"/>
              </a:rPr>
              <a:t>http://www.w3schools.com/tags/ref_urlencode.asp</a:t>
            </a:r>
          </a:p>
        </p:txBody>
      </p:sp>
    </p:spTree>
    <p:extLst>
      <p:ext uri="{BB962C8B-B14F-4D97-AF65-F5344CB8AC3E}">
        <p14:creationId xmlns:p14="http://schemas.microsoft.com/office/powerpoint/2010/main" val="341305545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Язык гипертекстовой разметки </a:t>
            </a:r>
            <a:r>
              <a:rPr lang="en-US" dirty="0"/>
              <a:t>HTML</a:t>
            </a:r>
          </a:p>
        </p:txBody>
      </p:sp>
      <p:pic>
        <p:nvPicPr>
          <p:cNvPr id="3" name="Рисунок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42863" y="770468"/>
            <a:ext cx="4851345" cy="3191932"/>
          </a:xfrm>
          <a:prstGeom prst="rect">
            <a:avLst/>
          </a:prstGeom>
        </p:spPr>
      </p:pic>
      <p:sp>
        <p:nvSpPr>
          <p:cNvPr id="8" name="Блок-схема: альтернативный процесс 7"/>
          <p:cNvSpPr/>
          <p:nvPr/>
        </p:nvSpPr>
        <p:spPr>
          <a:xfrm>
            <a:off x="228598" y="3962400"/>
            <a:ext cx="8679873" cy="2316775"/>
          </a:xfrm>
          <a:prstGeom prst="flowChartAlternateProcess">
            <a:avLst/>
          </a:prstGeom>
          <a:solidFill>
            <a:schemeClr val="accent2">
              <a:lumMod val="50000"/>
            </a:schemeClr>
          </a:solidFill>
          <a:ln>
            <a:solidFill>
              <a:schemeClr val="accent2">
                <a:lumMod val="50000"/>
              </a:schemeClr>
            </a:solidFill>
          </a:ln>
          <a:effectLst/>
          <a:scene3d>
            <a:camera prst="orthographicFront"/>
            <a:lightRig rig="flat" dir="t"/>
          </a:scene3d>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txBody>
          <a:bodyPr spcFirstLastPara="0" vert="horz" wrap="square" lIns="98737" tIns="98737" rIns="98737" bIns="98737" numCol="1" spcCol="1270" anchor="ctr" anchorCtr="0">
            <a:noAutofit/>
          </a:bodyPr>
          <a:lstStyle/>
          <a:p>
            <a:pPr algn="just"/>
            <a:r>
              <a:rPr lang="ru-RU" dirty="0">
                <a:solidFill>
                  <a:schemeClr val="bg1"/>
                </a:solidFill>
                <a:latin typeface="Calibri" panose="020F0502020204030204" pitchFamily="34" charset="0"/>
              </a:rPr>
              <a:t>Основной тип ресурсов Всемирной паутины — гипертекстовые страницы. Гипертекст — это обычный текст, размеченный специальными управляющими конструкциями — тегами. Браузер считывает теги и интерпретирует их как команды форматирования при выводе информации. Теги описывают структуру документа, а специальные теги, якоря и гиперссылки, позволяют установить связи между веб-страницами и перемещаться как внутри веб-сайта, так и между сайтами.</a:t>
            </a:r>
            <a:endParaRPr lang="en-US" dirty="0">
              <a:solidFill>
                <a:schemeClr val="bg1"/>
              </a:solidFill>
              <a:latin typeface="Calibri" panose="020F0502020204030204" pitchFamily="34" charset="0"/>
            </a:endParaRPr>
          </a:p>
        </p:txBody>
      </p:sp>
    </p:spTree>
    <p:extLst>
      <p:ext uri="{BB962C8B-B14F-4D97-AF65-F5344CB8AC3E}">
        <p14:creationId xmlns:p14="http://schemas.microsoft.com/office/powerpoint/2010/main" val="298076063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3"/>
          <p:cNvSpPr>
            <a:spLocks noGrp="1"/>
          </p:cNvSpPr>
          <p:nvPr>
            <p:ph type="title"/>
          </p:nvPr>
        </p:nvSpPr>
        <p:spPr/>
        <p:txBody>
          <a:bodyPr/>
          <a:lstStyle/>
          <a:p>
            <a:r>
              <a:rPr lang="ru-RU" dirty="0"/>
              <a:t>Язык гипертекстовой разметки </a:t>
            </a:r>
            <a:r>
              <a:rPr lang="en-US" dirty="0"/>
              <a:t>HTML</a:t>
            </a:r>
            <a:endParaRPr lang="ru-RU" dirty="0"/>
          </a:p>
        </p:txBody>
      </p:sp>
      <p:sp>
        <p:nvSpPr>
          <p:cNvPr id="5" name="Скругленный прямоугольник 4"/>
          <p:cNvSpPr/>
          <p:nvPr/>
        </p:nvSpPr>
        <p:spPr>
          <a:xfrm>
            <a:off x="228600" y="838200"/>
            <a:ext cx="8686800" cy="1981200"/>
          </a:xfrm>
          <a:prstGeom prst="roundRect">
            <a:avLst/>
          </a:prstGeom>
          <a:solidFill>
            <a:schemeClr val="accent2">
              <a:lumMod val="5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just"/>
            <a:r>
              <a:rPr lang="ru-RU" dirty="0">
                <a:latin typeface="Calibri" panose="020F0502020204030204" pitchFamily="34" charset="0"/>
              </a:rPr>
              <a:t>HTML (</a:t>
            </a:r>
            <a:r>
              <a:rPr lang="ru-RU" dirty="0" err="1">
                <a:latin typeface="Calibri" panose="020F0502020204030204" pitchFamily="34" charset="0"/>
              </a:rPr>
              <a:t>HyperText</a:t>
            </a:r>
            <a:r>
              <a:rPr lang="ru-RU" dirty="0">
                <a:latin typeface="Calibri" panose="020F0502020204030204" pitchFamily="34" charset="0"/>
              </a:rPr>
              <a:t> </a:t>
            </a:r>
            <a:r>
              <a:rPr lang="ru-RU" dirty="0" err="1">
                <a:latin typeface="Calibri" panose="020F0502020204030204" pitchFamily="34" charset="0"/>
              </a:rPr>
              <a:t>Markup</a:t>
            </a:r>
            <a:r>
              <a:rPr lang="ru-RU" dirty="0">
                <a:latin typeface="Calibri" panose="020F0502020204030204" pitchFamily="34" charset="0"/>
              </a:rPr>
              <a:t> </a:t>
            </a:r>
            <a:r>
              <a:rPr lang="ru-RU" dirty="0" err="1">
                <a:latin typeface="Calibri" panose="020F0502020204030204" pitchFamily="34" charset="0"/>
              </a:rPr>
              <a:t>Language</a:t>
            </a:r>
            <a:r>
              <a:rPr lang="ru-RU" dirty="0">
                <a:latin typeface="Calibri" panose="020F0502020204030204" pitchFamily="34" charset="0"/>
              </a:rPr>
              <a:t>) — стандартный язык разметки документов во Всемирной паутине. Большинство веб-страниц созданы при помощи языка HTML. Язык HTML интерпретируется браузером и отображается в виде документа, в удобной для человека форме. HTML является приложением SGML (стандартного обобщённого языка разметки) и соответствует международному стандарту ISO 8879.</a:t>
            </a:r>
          </a:p>
        </p:txBody>
      </p:sp>
      <p:sp>
        <p:nvSpPr>
          <p:cNvPr id="2" name="Прямоугольник 1"/>
          <p:cNvSpPr/>
          <p:nvPr/>
        </p:nvSpPr>
        <p:spPr>
          <a:xfrm>
            <a:off x="220133" y="6019800"/>
            <a:ext cx="3249672" cy="369332"/>
          </a:xfrm>
          <a:prstGeom prst="rect">
            <a:avLst/>
          </a:prstGeom>
        </p:spPr>
        <p:txBody>
          <a:bodyPr wrap="none">
            <a:spAutoFit/>
          </a:bodyPr>
          <a:lstStyle/>
          <a:p>
            <a:r>
              <a:rPr lang="en-US" dirty="0">
                <a:hlinkClick r:id="rId3"/>
              </a:rPr>
              <a:t>https://www.w3.org/TR/html5/</a:t>
            </a:r>
            <a:r>
              <a:rPr lang="en-US" dirty="0"/>
              <a:t> </a:t>
            </a:r>
          </a:p>
        </p:txBody>
      </p:sp>
      <p:sp>
        <p:nvSpPr>
          <p:cNvPr id="3" name="Прямоугольник 2"/>
          <p:cNvSpPr/>
          <p:nvPr/>
        </p:nvSpPr>
        <p:spPr>
          <a:xfrm>
            <a:off x="3469805" y="6019800"/>
            <a:ext cx="3236784" cy="369332"/>
          </a:xfrm>
          <a:prstGeom prst="rect">
            <a:avLst/>
          </a:prstGeom>
        </p:spPr>
        <p:txBody>
          <a:bodyPr wrap="none">
            <a:spAutoFit/>
          </a:bodyPr>
          <a:lstStyle/>
          <a:p>
            <a:r>
              <a:rPr lang="en-US" dirty="0">
                <a:hlinkClick r:id="rId4"/>
              </a:rPr>
              <a:t>https://html.spec.whatwg.org/</a:t>
            </a:r>
            <a:r>
              <a:rPr lang="en-US" dirty="0"/>
              <a:t> </a:t>
            </a:r>
          </a:p>
        </p:txBody>
      </p:sp>
    </p:spTree>
    <p:extLst>
      <p:ext uri="{BB962C8B-B14F-4D97-AF65-F5344CB8AC3E}">
        <p14:creationId xmlns:p14="http://schemas.microsoft.com/office/powerpoint/2010/main" val="22561402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Язык гипертекстовой разметки </a:t>
            </a:r>
            <a:r>
              <a:rPr lang="en-US" dirty="0"/>
              <a:t>HTML</a:t>
            </a:r>
          </a:p>
        </p:txBody>
      </p:sp>
      <p:pic>
        <p:nvPicPr>
          <p:cNvPr id="4" name="Рисунок 3"/>
          <p:cNvPicPr>
            <a:picLocks noChangeAspect="1"/>
          </p:cNvPicPr>
          <p:nvPr/>
        </p:nvPicPr>
        <p:blipFill>
          <a:blip r:embed="rId3">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93733" y="914400"/>
            <a:ext cx="8756534" cy="4114800"/>
          </a:xfrm>
          <a:prstGeom prst="rect">
            <a:avLst/>
          </a:prstGeom>
        </p:spPr>
      </p:pic>
    </p:spTree>
    <p:extLst>
      <p:ext uri="{BB962C8B-B14F-4D97-AF65-F5344CB8AC3E}">
        <p14:creationId xmlns:p14="http://schemas.microsoft.com/office/powerpoint/2010/main" val="152690964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3"/>
          <p:cNvSpPr>
            <a:spLocks noGrp="1"/>
          </p:cNvSpPr>
          <p:nvPr>
            <p:ph type="title"/>
          </p:nvPr>
        </p:nvSpPr>
        <p:spPr>
          <a:xfrm>
            <a:off x="0" y="46561"/>
            <a:ext cx="9144000" cy="578825"/>
          </a:xfrm>
        </p:spPr>
        <p:txBody>
          <a:bodyPr/>
          <a:lstStyle/>
          <a:p>
            <a:r>
              <a:rPr lang="ru-RU" dirty="0"/>
              <a:t>Протокол </a:t>
            </a:r>
            <a:r>
              <a:rPr lang="en-US" dirty="0"/>
              <a:t>HTTP</a:t>
            </a:r>
            <a:endParaRPr lang="ru-RU" dirty="0"/>
          </a:p>
        </p:txBody>
      </p:sp>
      <p:sp>
        <p:nvSpPr>
          <p:cNvPr id="5" name="Скругленный прямоугольник 4"/>
          <p:cNvSpPr/>
          <p:nvPr/>
        </p:nvSpPr>
        <p:spPr>
          <a:xfrm>
            <a:off x="3245521" y="932188"/>
            <a:ext cx="5672667" cy="3065330"/>
          </a:xfrm>
          <a:prstGeom prst="roundRect">
            <a:avLst/>
          </a:prstGeom>
          <a:solidFill>
            <a:schemeClr val="accent2">
              <a:lumMod val="5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just"/>
            <a:r>
              <a:rPr lang="ru-RU" dirty="0">
                <a:latin typeface="Calibri" panose="020F0502020204030204" pitchFamily="34" charset="0"/>
              </a:rPr>
              <a:t>В Бутане, когда люди знакомятся, они обычно приветствуют друг друга словами «</a:t>
            </a:r>
            <a:r>
              <a:rPr lang="ru-RU" dirty="0" smtClean="0">
                <a:latin typeface="Calibri" panose="020F0502020204030204" pitchFamily="34" charset="0"/>
              </a:rPr>
              <a:t>Твое </a:t>
            </a:r>
            <a:r>
              <a:rPr lang="ru-RU" dirty="0">
                <a:latin typeface="Calibri" panose="020F0502020204030204" pitchFamily="34" charset="0"/>
              </a:rPr>
              <a:t>тело чувствует себя хорошо?». В Японии они могут кланяться, в зависимости от обстановки. В Омане мужчины обычно целуют друг друга в нос, после рукопожатия. В Камбодже и Таиланде они обычно соединяют ладони, как при молитве. Это все протоколы общения, простая последовательность правил, которая имеет значение и готовит обе стороны к обмену информацией.</a:t>
            </a:r>
          </a:p>
        </p:txBody>
      </p:sp>
      <p:pic>
        <p:nvPicPr>
          <p:cNvPr id="2" name="Рисунок 1"/>
          <p:cNvPicPr>
            <a:picLocks noChangeAspect="1"/>
          </p:cNvPicPr>
          <p:nvPr/>
        </p:nvPicPr>
        <p:blipFill>
          <a:blip r:embed="rId3"/>
          <a:stretch>
            <a:fillRect/>
          </a:stretch>
        </p:blipFill>
        <p:spPr>
          <a:xfrm>
            <a:off x="177416" y="981935"/>
            <a:ext cx="2925825" cy="2209800"/>
          </a:xfrm>
          <a:prstGeom prst="rect">
            <a:avLst/>
          </a:prstGeom>
        </p:spPr>
      </p:pic>
      <p:pic>
        <p:nvPicPr>
          <p:cNvPr id="3" name="Рисунок 2"/>
          <p:cNvPicPr>
            <a:picLocks noChangeAspect="1"/>
          </p:cNvPicPr>
          <p:nvPr/>
        </p:nvPicPr>
        <p:blipFill>
          <a:blip r:embed="rId4"/>
          <a:stretch>
            <a:fillRect/>
          </a:stretch>
        </p:blipFill>
        <p:spPr>
          <a:xfrm>
            <a:off x="54415" y="3733800"/>
            <a:ext cx="3171825" cy="2261766"/>
          </a:xfrm>
          <a:prstGeom prst="rect">
            <a:avLst/>
          </a:prstGeom>
        </p:spPr>
      </p:pic>
      <p:sp>
        <p:nvSpPr>
          <p:cNvPr id="8" name="Скругленный прямоугольник 7"/>
          <p:cNvSpPr/>
          <p:nvPr/>
        </p:nvSpPr>
        <p:spPr>
          <a:xfrm>
            <a:off x="3245521" y="4304320"/>
            <a:ext cx="5672667" cy="1410679"/>
          </a:xfrm>
          <a:prstGeom prst="roundRect">
            <a:avLst/>
          </a:prstGeom>
          <a:solidFill>
            <a:schemeClr val="accent2">
              <a:lumMod val="5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just"/>
            <a:r>
              <a:rPr lang="ru-RU" dirty="0" err="1">
                <a:latin typeface="Calibri" panose="020F0502020204030204" pitchFamily="34" charset="0"/>
              </a:rPr>
              <a:t>Hypertext</a:t>
            </a:r>
            <a:r>
              <a:rPr lang="ru-RU" dirty="0">
                <a:latin typeface="Calibri" panose="020F0502020204030204" pitchFamily="34" charset="0"/>
              </a:rPr>
              <a:t> </a:t>
            </a:r>
            <a:r>
              <a:rPr lang="ru-RU" dirty="0" err="1">
                <a:latin typeface="Calibri" panose="020F0502020204030204" pitchFamily="34" charset="0"/>
              </a:rPr>
              <a:t>Transfer</a:t>
            </a:r>
            <a:r>
              <a:rPr lang="ru-RU" dirty="0">
                <a:latin typeface="Calibri" panose="020F0502020204030204" pitchFamily="34" charset="0"/>
              </a:rPr>
              <a:t> </a:t>
            </a:r>
            <a:r>
              <a:rPr lang="ru-RU" dirty="0" err="1">
                <a:latin typeface="Calibri" panose="020F0502020204030204" pitchFamily="34" charset="0"/>
              </a:rPr>
              <a:t>Protocol</a:t>
            </a:r>
            <a:r>
              <a:rPr lang="ru-RU" dirty="0">
                <a:latin typeface="Calibri" panose="020F0502020204030204" pitchFamily="34" charset="0"/>
              </a:rPr>
              <a:t> или HTTP это эффективный протокол прикладного уровня, который готовит компьютеры к обмену информацией</a:t>
            </a:r>
          </a:p>
        </p:txBody>
      </p:sp>
      <p:sp>
        <p:nvSpPr>
          <p:cNvPr id="6" name="Rectangle 5"/>
          <p:cNvSpPr/>
          <p:nvPr/>
        </p:nvSpPr>
        <p:spPr>
          <a:xfrm>
            <a:off x="3226240" y="5933036"/>
            <a:ext cx="4821560" cy="369332"/>
          </a:xfrm>
          <a:prstGeom prst="rect">
            <a:avLst/>
          </a:prstGeom>
        </p:spPr>
        <p:txBody>
          <a:bodyPr wrap="square">
            <a:spAutoFit/>
          </a:bodyPr>
          <a:lstStyle/>
          <a:p>
            <a:r>
              <a:rPr lang="en-US" dirty="0">
                <a:latin typeface="Calibri" charset="0"/>
                <a:ea typeface="Calibri" charset="0"/>
                <a:cs typeface="Calibri" charset="0"/>
                <a:hlinkClick r:id="rId5"/>
              </a:rPr>
              <a:t>http://</a:t>
            </a:r>
            <a:r>
              <a:rPr lang="en-US" dirty="0" smtClean="0">
                <a:latin typeface="Calibri" charset="0"/>
                <a:ea typeface="Calibri" charset="0"/>
                <a:cs typeface="Calibri" charset="0"/>
                <a:hlinkClick r:id="rId5"/>
              </a:rPr>
              <a:t>www.tutorialspoint.com/http/index.htm</a:t>
            </a:r>
            <a:r>
              <a:rPr lang="ru-RU" dirty="0" smtClean="0">
                <a:latin typeface="Calibri" charset="0"/>
                <a:ea typeface="Calibri" charset="0"/>
                <a:cs typeface="Calibri" charset="0"/>
              </a:rPr>
              <a:t> </a:t>
            </a:r>
            <a:endParaRPr lang="en-US" dirty="0">
              <a:latin typeface="Calibri" charset="0"/>
              <a:ea typeface="Calibri" charset="0"/>
              <a:cs typeface="Calibri" charset="0"/>
            </a:endParaRPr>
          </a:p>
        </p:txBody>
      </p:sp>
    </p:spTree>
    <p:extLst>
      <p:ext uri="{BB962C8B-B14F-4D97-AF65-F5344CB8AC3E}">
        <p14:creationId xmlns:p14="http://schemas.microsoft.com/office/powerpoint/2010/main" val="6427209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3"/>
          <p:cNvSpPr>
            <a:spLocks noGrp="1"/>
          </p:cNvSpPr>
          <p:nvPr>
            <p:ph type="title"/>
          </p:nvPr>
        </p:nvSpPr>
        <p:spPr/>
        <p:txBody>
          <a:bodyPr/>
          <a:lstStyle/>
          <a:p>
            <a:r>
              <a:rPr lang="ru-RU" dirty="0"/>
              <a:t>Протокол </a:t>
            </a:r>
            <a:r>
              <a:rPr lang="en-US" dirty="0"/>
              <a:t>HTTP</a:t>
            </a:r>
            <a:endParaRPr lang="ru-RU" dirty="0"/>
          </a:p>
        </p:txBody>
      </p:sp>
      <p:sp>
        <p:nvSpPr>
          <p:cNvPr id="5" name="Скругленный прямоугольник 4"/>
          <p:cNvSpPr/>
          <p:nvPr/>
        </p:nvSpPr>
        <p:spPr>
          <a:xfrm>
            <a:off x="2667000" y="578824"/>
            <a:ext cx="6248400" cy="3307375"/>
          </a:xfrm>
          <a:prstGeom prst="roundRect">
            <a:avLst/>
          </a:prstGeom>
          <a:solidFill>
            <a:schemeClr val="accent2">
              <a:lumMod val="5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ru-RU" b="1" dirty="0">
                <a:latin typeface="Calibri" panose="020F0502020204030204" pitchFamily="34" charset="0"/>
              </a:rPr>
              <a:t>Цитата из </a:t>
            </a:r>
            <a:r>
              <a:rPr lang="ru-RU" b="1" dirty="0" err="1">
                <a:latin typeface="Calibri" panose="020F0502020204030204" pitchFamily="34" charset="0"/>
              </a:rPr>
              <a:t>википедии</a:t>
            </a:r>
            <a:r>
              <a:rPr lang="ru-RU" b="1" dirty="0">
                <a:latin typeface="Calibri" panose="020F0502020204030204" pitchFamily="34" charset="0"/>
              </a:rPr>
              <a:t>: </a:t>
            </a:r>
            <a:endParaRPr lang="ru-RU" dirty="0">
              <a:latin typeface="Calibri" panose="020F0502020204030204" pitchFamily="34" charset="0"/>
            </a:endParaRPr>
          </a:p>
          <a:p>
            <a:pPr algn="just"/>
            <a:r>
              <a:rPr lang="ru-RU" dirty="0">
                <a:latin typeface="Calibri" panose="020F0502020204030204" pitchFamily="34" charset="0"/>
              </a:rPr>
              <a:t>HTTP (сокр. от английского </a:t>
            </a:r>
            <a:r>
              <a:rPr lang="ru-RU" dirty="0" err="1">
                <a:latin typeface="Calibri" panose="020F0502020204030204" pitchFamily="34" charset="0"/>
              </a:rPr>
              <a:t>HyperText</a:t>
            </a:r>
            <a:r>
              <a:rPr lang="ru-RU" dirty="0">
                <a:latin typeface="Calibri" panose="020F0502020204030204" pitchFamily="34" charset="0"/>
              </a:rPr>
              <a:t> </a:t>
            </a:r>
            <a:r>
              <a:rPr lang="ru-RU" dirty="0" err="1">
                <a:latin typeface="Calibri" panose="020F0502020204030204" pitchFamily="34" charset="0"/>
              </a:rPr>
              <a:t>Transfer</a:t>
            </a:r>
            <a:r>
              <a:rPr lang="ru-RU" dirty="0">
                <a:latin typeface="Calibri" panose="020F0502020204030204" pitchFamily="34" charset="0"/>
              </a:rPr>
              <a:t> </a:t>
            </a:r>
            <a:r>
              <a:rPr lang="ru-RU" dirty="0" err="1">
                <a:latin typeface="Calibri" panose="020F0502020204030204" pitchFamily="34" charset="0"/>
              </a:rPr>
              <a:t>Prоtocоl</a:t>
            </a:r>
            <a:r>
              <a:rPr lang="ru-RU" dirty="0">
                <a:latin typeface="Calibri" panose="020F0502020204030204" pitchFamily="34" charset="0"/>
              </a:rPr>
              <a:t> — «протокол передачи гипертекста») — протокол прикладного уровня передачи данных . Основой HTTP протокола является Технология «клиент-сервер», то есть предполагается наличие потребителей (клиентов, пользователей), которые инициируют соединение и посылают запрос, и поставщиков (серверов), которые ожидают соединения клиентов для получения запроса, производят необходимые действия и возвращают обратно сообщение с результатом. </a:t>
            </a:r>
          </a:p>
        </p:txBody>
      </p:sp>
      <p:pic>
        <p:nvPicPr>
          <p:cNvPr id="2" name="Рисунок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 y="1415270"/>
            <a:ext cx="2863165" cy="1634484"/>
          </a:xfrm>
          <a:prstGeom prst="rect">
            <a:avLst/>
          </a:prstGeom>
        </p:spPr>
      </p:pic>
      <p:sp>
        <p:nvSpPr>
          <p:cNvPr id="6" name="Скругленный прямоугольник 5"/>
          <p:cNvSpPr/>
          <p:nvPr/>
        </p:nvSpPr>
        <p:spPr>
          <a:xfrm>
            <a:off x="228600" y="4038600"/>
            <a:ext cx="8686800" cy="2325456"/>
          </a:xfrm>
          <a:prstGeom prst="roundRect">
            <a:avLst/>
          </a:prstGeom>
          <a:solidFill>
            <a:schemeClr val="accent2">
              <a:lumMod val="5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just"/>
            <a:r>
              <a:rPr lang="ru-RU" dirty="0">
                <a:latin typeface="Calibri" panose="020F0502020204030204" pitchFamily="34" charset="0"/>
              </a:rPr>
              <a:t>Основным объектом манипуляции в HTTP является ресурс, на который указывает URI (</a:t>
            </a:r>
            <a:r>
              <a:rPr lang="ru-RU" dirty="0" err="1">
                <a:latin typeface="Calibri" panose="020F0502020204030204" pitchFamily="34" charset="0"/>
              </a:rPr>
              <a:t>Uniform</a:t>
            </a:r>
            <a:r>
              <a:rPr lang="ru-RU" dirty="0">
                <a:latin typeface="Calibri" panose="020F0502020204030204" pitchFamily="34" charset="0"/>
              </a:rPr>
              <a:t> </a:t>
            </a:r>
            <a:r>
              <a:rPr lang="ru-RU" dirty="0" err="1">
                <a:latin typeface="Calibri" panose="020F0502020204030204" pitchFamily="34" charset="0"/>
              </a:rPr>
              <a:t>Resource</a:t>
            </a:r>
            <a:r>
              <a:rPr lang="ru-RU" dirty="0">
                <a:latin typeface="Calibri" panose="020F0502020204030204" pitchFamily="34" charset="0"/>
              </a:rPr>
              <a:t> </a:t>
            </a:r>
            <a:r>
              <a:rPr lang="ru-RU" dirty="0" err="1">
                <a:latin typeface="Calibri" panose="020F0502020204030204" pitchFamily="34" charset="0"/>
              </a:rPr>
              <a:t>Identifier</a:t>
            </a:r>
            <a:r>
              <a:rPr lang="ru-RU" dirty="0">
                <a:latin typeface="Calibri" panose="020F0502020204030204" pitchFamily="34" charset="0"/>
              </a:rPr>
              <a:t> – уникальный идентификатор ресурса) в запросе клиента. Основными ресурсами являются хранящиеся на сервере файлы, но ими могут быть и другие логические (напр. каталог на сервере) или абстрактные объекты (напр. ISBN). Протокол HTTP позволяет указать способ представления (кодирования) одного и того же ресурса по различным параметрам: </a:t>
            </a:r>
            <a:r>
              <a:rPr lang="ru-RU" dirty="0" err="1">
                <a:latin typeface="Calibri" panose="020F0502020204030204" pitchFamily="34" charset="0"/>
              </a:rPr>
              <a:t>mime</a:t>
            </a:r>
            <a:r>
              <a:rPr lang="ru-RU" dirty="0">
                <a:latin typeface="Calibri" panose="020F0502020204030204" pitchFamily="34" charset="0"/>
              </a:rPr>
              <a:t>-типу, языку и т. д. Благодаря этой возможности клиент и веб-сервер могут обмениваться двоичными данными, хотя данный протокол является текстовым.</a:t>
            </a:r>
          </a:p>
        </p:txBody>
      </p:sp>
    </p:spTree>
    <p:extLst>
      <p:ext uri="{BB962C8B-B14F-4D97-AF65-F5344CB8AC3E}">
        <p14:creationId xmlns:p14="http://schemas.microsoft.com/office/powerpoint/2010/main" val="194145388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latin typeface="Helvetica" panose="020B0604020202020204" pitchFamily="34" charset="0"/>
                <a:cs typeface="Helvetica" panose="020B0604020202020204" pitchFamily="34" charset="0"/>
              </a:rPr>
              <a:t>Транзакция</a:t>
            </a:r>
            <a:r>
              <a:rPr lang="en-US" dirty="0" smtClean="0">
                <a:latin typeface="Helvetica" panose="020B0604020202020204" pitchFamily="34" charset="0"/>
                <a:cs typeface="Helvetica" panose="020B0604020202020204" pitchFamily="34" charset="0"/>
              </a:rPr>
              <a:t> HTTP</a:t>
            </a:r>
            <a:endParaRPr lang="en-US" dirty="0"/>
          </a:p>
        </p:txBody>
      </p:sp>
      <p:grpSp>
        <p:nvGrpSpPr>
          <p:cNvPr id="141" name="Group 140"/>
          <p:cNvGrpSpPr/>
          <p:nvPr/>
        </p:nvGrpSpPr>
        <p:grpSpPr>
          <a:xfrm>
            <a:off x="26131" y="381000"/>
            <a:ext cx="8960251" cy="6019799"/>
            <a:chOff x="26131" y="381000"/>
            <a:chExt cx="8960251" cy="6019799"/>
          </a:xfrm>
        </p:grpSpPr>
        <p:grpSp>
          <p:nvGrpSpPr>
            <p:cNvPr id="49" name="Группа 48"/>
            <p:cNvGrpSpPr/>
            <p:nvPr/>
          </p:nvGrpSpPr>
          <p:grpSpPr>
            <a:xfrm>
              <a:off x="58491" y="2454728"/>
              <a:ext cx="2573015" cy="1685298"/>
              <a:chOff x="66675" y="2021774"/>
              <a:chExt cx="3914775" cy="2382450"/>
            </a:xfrm>
          </p:grpSpPr>
          <p:sp>
            <p:nvSpPr>
              <p:cNvPr id="40" name="Прямоугольник с двумя скругленными соседними углами 39"/>
              <p:cNvSpPr/>
              <p:nvPr/>
            </p:nvSpPr>
            <p:spPr>
              <a:xfrm>
                <a:off x="271463" y="2021774"/>
                <a:ext cx="3505200" cy="2247863"/>
              </a:xfrm>
              <a:prstGeom prst="round2SameRect">
                <a:avLst/>
              </a:prstGeom>
              <a:solidFill>
                <a:schemeClr val="accent2">
                  <a:lumMod val="5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just"/>
                <a:endParaRPr lang="en-US" dirty="0">
                  <a:latin typeface="Calibri" panose="020F0502020204030204" pitchFamily="34" charset="0"/>
                </a:endParaRPr>
              </a:p>
            </p:txBody>
          </p:sp>
          <p:sp>
            <p:nvSpPr>
              <p:cNvPr id="41" name="Прямоугольник с двумя скругленными соседними углами 40"/>
              <p:cNvSpPr/>
              <p:nvPr/>
            </p:nvSpPr>
            <p:spPr>
              <a:xfrm rot="10800000">
                <a:off x="66675" y="4099423"/>
                <a:ext cx="3914775" cy="304801"/>
              </a:xfrm>
              <a:prstGeom prst="round2SameRect">
                <a:avLst/>
              </a:prstGeom>
              <a:solidFill>
                <a:schemeClr val="accent2">
                  <a:lumMod val="50000"/>
                </a:schemeClr>
              </a:solidFill>
              <a:ln w="381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just"/>
                <a:endParaRPr lang="en-US" dirty="0">
                  <a:latin typeface="Calibri" panose="020F0502020204030204" pitchFamily="34" charset="0"/>
                </a:endParaRPr>
              </a:p>
            </p:txBody>
          </p:sp>
          <p:sp>
            <p:nvSpPr>
              <p:cNvPr id="43" name="Прямоугольник с двумя скругленными соседними углами 42"/>
              <p:cNvSpPr/>
              <p:nvPr/>
            </p:nvSpPr>
            <p:spPr>
              <a:xfrm>
                <a:off x="271462" y="2035629"/>
                <a:ext cx="3505200" cy="389906"/>
              </a:xfrm>
              <a:prstGeom prst="round2SameRect">
                <a:avLst/>
              </a:prstGeom>
              <a:solidFill>
                <a:schemeClr val="accent2">
                  <a:lumMod val="50000"/>
                </a:schemeClr>
              </a:solidFill>
              <a:ln w="381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just"/>
                <a:endParaRPr lang="en-US" dirty="0">
                  <a:latin typeface="Calibri" panose="020F0502020204030204" pitchFamily="34" charset="0"/>
                </a:endParaRPr>
              </a:p>
            </p:txBody>
          </p:sp>
          <p:sp>
            <p:nvSpPr>
              <p:cNvPr id="44" name="Овал 43"/>
              <p:cNvSpPr/>
              <p:nvPr/>
            </p:nvSpPr>
            <p:spPr>
              <a:xfrm>
                <a:off x="1981200" y="2156361"/>
                <a:ext cx="152400" cy="134587"/>
              </a:xfrm>
              <a:prstGeom prst="ellipse">
                <a:avLst/>
              </a:prstGeom>
              <a:solidFill>
                <a:schemeClr val="bg1"/>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just"/>
                <a:endParaRPr lang="en-US" dirty="0">
                  <a:latin typeface="Calibri" panose="020F0502020204030204" pitchFamily="34" charset="0"/>
                </a:endParaRPr>
              </a:p>
            </p:txBody>
          </p:sp>
          <p:sp>
            <p:nvSpPr>
              <p:cNvPr id="45" name="Скругленный прямоугольник 44"/>
              <p:cNvSpPr/>
              <p:nvPr/>
            </p:nvSpPr>
            <p:spPr>
              <a:xfrm>
                <a:off x="2245950" y="2290948"/>
                <a:ext cx="1633105" cy="2082189"/>
              </a:xfrm>
              <a:prstGeom prst="roundRect">
                <a:avLst/>
              </a:prstGeom>
              <a:solidFill>
                <a:schemeClr val="accent2">
                  <a:lumMod val="50000"/>
                </a:schemeClr>
              </a:solidFill>
              <a:ln w="381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just"/>
                <a:endParaRPr lang="en-US" dirty="0">
                  <a:latin typeface="Calibri" panose="020F0502020204030204" pitchFamily="34" charset="0"/>
                </a:endParaRPr>
              </a:p>
            </p:txBody>
          </p:sp>
          <p:sp>
            <p:nvSpPr>
              <p:cNvPr id="46" name="Овал 45"/>
              <p:cNvSpPr/>
              <p:nvPr/>
            </p:nvSpPr>
            <p:spPr>
              <a:xfrm flipV="1">
                <a:off x="2362200" y="2439390"/>
                <a:ext cx="152400" cy="120732"/>
              </a:xfrm>
              <a:prstGeom prst="ellipse">
                <a:avLst/>
              </a:prstGeom>
              <a:solidFill>
                <a:schemeClr val="bg1"/>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just"/>
                <a:endParaRPr lang="en-US" dirty="0">
                  <a:latin typeface="Calibri" panose="020F0502020204030204" pitchFamily="34" charset="0"/>
                </a:endParaRPr>
              </a:p>
            </p:txBody>
          </p:sp>
          <p:sp>
            <p:nvSpPr>
              <p:cNvPr id="47" name="Скругленный прямоугольник 46"/>
              <p:cNvSpPr/>
              <p:nvPr/>
            </p:nvSpPr>
            <p:spPr>
              <a:xfrm>
                <a:off x="3292509" y="3200400"/>
                <a:ext cx="669891" cy="1181643"/>
              </a:xfrm>
              <a:prstGeom prst="roundRect">
                <a:avLst/>
              </a:prstGeom>
              <a:solidFill>
                <a:schemeClr val="accent2">
                  <a:lumMod val="50000"/>
                </a:schemeClr>
              </a:solidFill>
              <a:ln w="381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just"/>
                <a:endParaRPr lang="en-US" dirty="0">
                  <a:latin typeface="Calibri" panose="020F0502020204030204" pitchFamily="34" charset="0"/>
                </a:endParaRPr>
              </a:p>
            </p:txBody>
          </p:sp>
          <p:sp>
            <p:nvSpPr>
              <p:cNvPr id="48" name="Овал 47"/>
              <p:cNvSpPr/>
              <p:nvPr/>
            </p:nvSpPr>
            <p:spPr>
              <a:xfrm flipV="1">
                <a:off x="3551255" y="4158849"/>
                <a:ext cx="152400" cy="120732"/>
              </a:xfrm>
              <a:prstGeom prst="ellipse">
                <a:avLst/>
              </a:prstGeom>
              <a:solidFill>
                <a:schemeClr val="bg1"/>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just"/>
                <a:endParaRPr lang="en-US" dirty="0">
                  <a:latin typeface="Calibri" panose="020F0502020204030204" pitchFamily="34" charset="0"/>
                </a:endParaRPr>
              </a:p>
            </p:txBody>
          </p:sp>
        </p:grpSp>
        <p:sp>
          <p:nvSpPr>
            <p:cNvPr id="64" name="Облако 63"/>
            <p:cNvSpPr/>
            <p:nvPr/>
          </p:nvSpPr>
          <p:spPr>
            <a:xfrm>
              <a:off x="2638049" y="381000"/>
              <a:ext cx="4009560" cy="6019799"/>
            </a:xfrm>
            <a:prstGeom prst="cloud">
              <a:avLst/>
            </a:prstGeom>
            <a:noFill/>
            <a:ln w="38100">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just"/>
              <a:endParaRPr lang="en-US" sz="2000" dirty="0">
                <a:latin typeface="Segoe Script" panose="020B0504020000000003" pitchFamily="34" charset="0"/>
                <a:ea typeface="Cambria Math" panose="02040503050406030204" pitchFamily="18" charset="0"/>
              </a:endParaRPr>
            </a:p>
          </p:txBody>
        </p:sp>
        <p:sp>
          <p:nvSpPr>
            <p:cNvPr id="3" name="Curved Left Arrow 2"/>
            <p:cNvSpPr/>
            <p:nvPr/>
          </p:nvSpPr>
          <p:spPr>
            <a:xfrm>
              <a:off x="2438400" y="2405743"/>
              <a:ext cx="4305980" cy="1861457"/>
            </a:xfrm>
            <a:prstGeom prst="curvedLeftArrow">
              <a:avLst>
                <a:gd name="adj1" fmla="val 13675"/>
                <a:gd name="adj2" fmla="val 42234"/>
                <a:gd name="adj3" fmla="val 20224"/>
              </a:avLst>
            </a:prstGeom>
            <a:solidFill>
              <a:schemeClr val="bg1">
                <a:lumMod val="75000"/>
              </a:schemeClr>
            </a:solidFill>
            <a:ln>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just"/>
              <a:endParaRPr lang="en-US" dirty="0" smtClean="0">
                <a:solidFill>
                  <a:schemeClr val="tx1"/>
                </a:solidFill>
                <a:latin typeface="Calibri" panose="020F0502020204030204" pitchFamily="34" charset="0"/>
              </a:endParaRPr>
            </a:p>
          </p:txBody>
        </p:sp>
        <p:sp>
          <p:nvSpPr>
            <p:cNvPr id="50" name="TextBox 49"/>
            <p:cNvSpPr txBox="1"/>
            <p:nvPr/>
          </p:nvSpPr>
          <p:spPr>
            <a:xfrm>
              <a:off x="26131" y="1946755"/>
              <a:ext cx="2877711" cy="338554"/>
            </a:xfrm>
            <a:prstGeom prst="rect">
              <a:avLst/>
            </a:prstGeom>
            <a:noFill/>
          </p:spPr>
          <p:txBody>
            <a:bodyPr wrap="none" rtlCol="0">
              <a:spAutoFit/>
            </a:bodyPr>
            <a:lstStyle/>
            <a:p>
              <a:r>
                <a:rPr lang="en-US" sz="1600" b="1" dirty="0" smtClean="0">
                  <a:solidFill>
                    <a:schemeClr val="accent3">
                      <a:lumMod val="50000"/>
                    </a:schemeClr>
                  </a:solidFill>
                  <a:latin typeface="Consolas" panose="020B0609020204030204" pitchFamily="49" charset="0"/>
                  <a:cs typeface="Consolas" panose="020B0609020204030204" pitchFamily="49" charset="0"/>
                </a:rPr>
                <a:t>http://</a:t>
              </a:r>
              <a:r>
                <a:rPr lang="en-US" sz="1600" b="1" dirty="0" err="1" smtClean="0">
                  <a:solidFill>
                    <a:schemeClr val="accent3">
                      <a:lumMod val="50000"/>
                    </a:schemeClr>
                  </a:solidFill>
                  <a:latin typeface="Consolas" panose="020B0609020204030204" pitchFamily="49" charset="0"/>
                  <a:cs typeface="Consolas" panose="020B0609020204030204" pitchFamily="49" charset="0"/>
                </a:rPr>
                <a:t>xyz.com</a:t>
              </a:r>
              <a:r>
                <a:rPr lang="en-US" sz="1600" b="1" dirty="0" smtClean="0">
                  <a:solidFill>
                    <a:schemeClr val="accent3">
                      <a:lumMod val="50000"/>
                    </a:schemeClr>
                  </a:solidFill>
                  <a:latin typeface="Consolas" panose="020B0609020204030204" pitchFamily="49" charset="0"/>
                  <a:cs typeface="Consolas" panose="020B0609020204030204" pitchFamily="49" charset="0"/>
                </a:rPr>
                <a:t>/</a:t>
              </a:r>
              <a:r>
                <a:rPr lang="en-US" sz="1600" b="1" dirty="0" err="1" smtClean="0">
                  <a:solidFill>
                    <a:schemeClr val="accent3">
                      <a:lumMod val="50000"/>
                    </a:schemeClr>
                  </a:solidFill>
                  <a:latin typeface="Consolas" panose="020B0609020204030204" pitchFamily="49" charset="0"/>
                  <a:cs typeface="Consolas" panose="020B0609020204030204" pitchFamily="49" charset="0"/>
                </a:rPr>
                <a:t>home.html</a:t>
              </a:r>
              <a:endParaRPr lang="en-US" sz="1600" b="1" dirty="0">
                <a:solidFill>
                  <a:schemeClr val="accent3">
                    <a:lumMod val="50000"/>
                  </a:schemeClr>
                </a:solidFill>
                <a:latin typeface="Consolas" panose="020B0609020204030204" pitchFamily="49" charset="0"/>
                <a:cs typeface="Consolas" panose="020B0609020204030204" pitchFamily="49" charset="0"/>
              </a:endParaRPr>
            </a:p>
          </p:txBody>
        </p:sp>
        <p:sp>
          <p:nvSpPr>
            <p:cNvPr id="51" name="TextBox 50"/>
            <p:cNvSpPr txBox="1"/>
            <p:nvPr/>
          </p:nvSpPr>
          <p:spPr>
            <a:xfrm>
              <a:off x="323322" y="2979734"/>
              <a:ext cx="1418978" cy="584775"/>
            </a:xfrm>
            <a:prstGeom prst="rect">
              <a:avLst/>
            </a:prstGeom>
            <a:solidFill>
              <a:schemeClr val="bg1">
                <a:lumMod val="85000"/>
              </a:schemeClr>
            </a:solidFill>
            <a:ln w="38100">
              <a:solidFill>
                <a:schemeClr val="bg1"/>
              </a:solidFill>
            </a:ln>
          </p:spPr>
          <p:txBody>
            <a:bodyPr wrap="none" rtlCol="0">
              <a:spAutoFit/>
            </a:bodyPr>
            <a:lstStyle/>
            <a:p>
              <a:r>
                <a:rPr lang="en-US" sz="1600" b="1" dirty="0" smtClean="0">
                  <a:solidFill>
                    <a:schemeClr val="accent2">
                      <a:lumMod val="50000"/>
                    </a:schemeClr>
                  </a:solidFill>
                  <a:latin typeface="Consolas" panose="020B0609020204030204" pitchFamily="49" charset="0"/>
                  <a:cs typeface="Consolas" panose="020B0609020204030204" pitchFamily="49" charset="0"/>
                </a:rPr>
                <a:t>Client-side</a:t>
              </a:r>
            </a:p>
            <a:p>
              <a:r>
                <a:rPr lang="en-US" sz="1600" b="1" dirty="0" smtClean="0">
                  <a:solidFill>
                    <a:schemeClr val="accent2">
                      <a:lumMod val="50000"/>
                    </a:schemeClr>
                  </a:solidFill>
                  <a:latin typeface="Consolas" panose="020B0609020204030204" pitchFamily="49" charset="0"/>
                  <a:cs typeface="Consolas" panose="020B0609020204030204" pitchFamily="49" charset="0"/>
                </a:rPr>
                <a:t>Programs</a:t>
              </a:r>
              <a:endParaRPr lang="en-US" sz="1600" b="1" dirty="0">
                <a:solidFill>
                  <a:schemeClr val="accent2">
                    <a:lumMod val="50000"/>
                  </a:schemeClr>
                </a:solidFill>
                <a:latin typeface="Consolas" panose="020B0609020204030204" pitchFamily="49" charset="0"/>
                <a:cs typeface="Consolas" panose="020B0609020204030204" pitchFamily="49" charset="0"/>
              </a:endParaRPr>
            </a:p>
          </p:txBody>
        </p:sp>
        <p:sp>
          <p:nvSpPr>
            <p:cNvPr id="11" name="Folded Corner 10"/>
            <p:cNvSpPr/>
            <p:nvPr/>
          </p:nvSpPr>
          <p:spPr>
            <a:xfrm>
              <a:off x="2942623" y="820934"/>
              <a:ext cx="3664593" cy="2074666"/>
            </a:xfrm>
            <a:prstGeom prst="foldedCorner">
              <a:avLst/>
            </a:prstGeom>
            <a:solidFill>
              <a:schemeClr val="accent2">
                <a:lumMod val="40000"/>
                <a:lumOff val="60000"/>
              </a:schemeClr>
            </a:solidFill>
            <a:ln>
              <a:solidFill>
                <a:schemeClr val="accent3">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sz="1400" dirty="0">
                <a:solidFill>
                  <a:schemeClr val="accent3">
                    <a:lumMod val="50000"/>
                  </a:schemeClr>
                </a:solidFill>
                <a:latin typeface="Consolas" panose="020B0609020204030204" pitchFamily="49" charset="0"/>
              </a:endParaRPr>
            </a:p>
            <a:p>
              <a:r>
                <a:rPr lang="en-US" sz="1400" dirty="0" smtClean="0">
                  <a:solidFill>
                    <a:schemeClr val="accent3">
                      <a:lumMod val="50000"/>
                    </a:schemeClr>
                  </a:solidFill>
                  <a:latin typeface="Consolas" panose="020B0609020204030204" pitchFamily="49" charset="0"/>
                </a:rPr>
                <a:t>GET /</a:t>
              </a:r>
              <a:r>
                <a:rPr lang="en-US" sz="1400" dirty="0" err="1" smtClean="0">
                  <a:solidFill>
                    <a:schemeClr val="accent3">
                      <a:lumMod val="50000"/>
                    </a:schemeClr>
                  </a:solidFill>
                  <a:latin typeface="Consolas" panose="020B0609020204030204" pitchFamily="49" charset="0"/>
                </a:rPr>
                <a:t>home.html</a:t>
              </a:r>
              <a:r>
                <a:rPr lang="en-US" sz="1400" dirty="0" smtClean="0">
                  <a:solidFill>
                    <a:schemeClr val="accent3">
                      <a:lumMod val="50000"/>
                    </a:schemeClr>
                  </a:solidFill>
                  <a:latin typeface="Consolas" panose="020B0609020204030204" pitchFamily="49" charset="0"/>
                </a:rPr>
                <a:t> HTTP/1.1</a:t>
              </a:r>
              <a:endParaRPr lang="en-US" sz="1400" dirty="0">
                <a:solidFill>
                  <a:schemeClr val="accent3">
                    <a:lumMod val="50000"/>
                  </a:schemeClr>
                </a:solidFill>
                <a:latin typeface="Consolas" panose="020B0609020204030204" pitchFamily="49" charset="0"/>
                <a:hlinkClick r:id="rId3"/>
              </a:endParaRPr>
            </a:p>
            <a:p>
              <a:r>
                <a:rPr lang="en-US" sz="1400" dirty="0">
                  <a:solidFill>
                    <a:schemeClr val="accent3">
                      <a:lumMod val="50000"/>
                    </a:schemeClr>
                  </a:solidFill>
                  <a:latin typeface="Consolas" panose="020B0609020204030204" pitchFamily="49" charset="0"/>
                </a:rPr>
                <a:t>Host: </a:t>
              </a:r>
              <a:r>
                <a:rPr lang="en-US" sz="1400" dirty="0" err="1" smtClean="0">
                  <a:solidFill>
                    <a:schemeClr val="accent3">
                      <a:lumMod val="50000"/>
                    </a:schemeClr>
                  </a:solidFill>
                  <a:latin typeface="Consolas" panose="020B0609020204030204" pitchFamily="49" charset="0"/>
                </a:rPr>
                <a:t>xyz.com</a:t>
              </a:r>
              <a:endParaRPr lang="en-US" sz="1400" dirty="0">
                <a:solidFill>
                  <a:schemeClr val="accent3">
                    <a:lumMod val="50000"/>
                  </a:schemeClr>
                </a:solidFill>
                <a:latin typeface="Consolas" panose="020B0609020204030204" pitchFamily="49" charset="0"/>
              </a:endParaRPr>
            </a:p>
            <a:p>
              <a:r>
                <a:rPr lang="en-US" sz="1400" dirty="0">
                  <a:solidFill>
                    <a:schemeClr val="accent3">
                      <a:lumMod val="50000"/>
                    </a:schemeClr>
                  </a:solidFill>
                  <a:latin typeface="Consolas" panose="020B0609020204030204" pitchFamily="49" charset="0"/>
                </a:rPr>
                <a:t>Connection: keep-alive</a:t>
              </a:r>
            </a:p>
            <a:p>
              <a:r>
                <a:rPr lang="en-US" sz="1400" dirty="0">
                  <a:solidFill>
                    <a:schemeClr val="accent3">
                      <a:lumMod val="50000"/>
                    </a:schemeClr>
                  </a:solidFill>
                  <a:latin typeface="Consolas" panose="020B0609020204030204" pitchFamily="49" charset="0"/>
                </a:rPr>
                <a:t>Accept: </a:t>
              </a:r>
              <a:r>
                <a:rPr lang="en-US" sz="1400" dirty="0" smtClean="0">
                  <a:solidFill>
                    <a:schemeClr val="accent3">
                      <a:lumMod val="50000"/>
                    </a:schemeClr>
                  </a:solidFill>
                  <a:latin typeface="Consolas" panose="020B0609020204030204" pitchFamily="49" charset="0"/>
                </a:rPr>
                <a:t>image/</a:t>
              </a:r>
              <a:r>
                <a:rPr lang="en-US" sz="1400" dirty="0" err="1" smtClean="0">
                  <a:solidFill>
                    <a:schemeClr val="accent3">
                      <a:lumMod val="50000"/>
                    </a:schemeClr>
                  </a:solidFill>
                  <a:latin typeface="Consolas" panose="020B0609020204030204" pitchFamily="49" charset="0"/>
                </a:rPr>
                <a:t>gif,image</a:t>
              </a:r>
              <a:r>
                <a:rPr lang="en-US" sz="1400" dirty="0" smtClean="0">
                  <a:solidFill>
                    <a:schemeClr val="accent3">
                      <a:lumMod val="50000"/>
                    </a:schemeClr>
                  </a:solidFill>
                  <a:latin typeface="Consolas" panose="020B0609020204030204" pitchFamily="49" charset="0"/>
                </a:rPr>
                <a:t>/jpeg</a:t>
              </a:r>
              <a:endParaRPr lang="en-US" sz="1400" dirty="0">
                <a:solidFill>
                  <a:schemeClr val="accent3">
                    <a:lumMod val="50000"/>
                  </a:schemeClr>
                </a:solidFill>
                <a:latin typeface="Consolas" panose="020B0609020204030204" pitchFamily="49" charset="0"/>
              </a:endParaRPr>
            </a:p>
            <a:p>
              <a:r>
                <a:rPr lang="en-US" sz="1400" dirty="0">
                  <a:solidFill>
                    <a:schemeClr val="accent3">
                      <a:lumMod val="50000"/>
                    </a:schemeClr>
                  </a:solidFill>
                  <a:latin typeface="Consolas" panose="020B0609020204030204" pitchFamily="49" charset="0"/>
                </a:rPr>
                <a:t>User-Agent: Mozilla/5.0 </a:t>
              </a:r>
              <a:endParaRPr lang="en-US" sz="1400" dirty="0" smtClean="0">
                <a:solidFill>
                  <a:schemeClr val="accent3">
                    <a:lumMod val="50000"/>
                  </a:schemeClr>
                </a:solidFill>
                <a:latin typeface="Consolas" panose="020B0609020204030204" pitchFamily="49" charset="0"/>
              </a:endParaRPr>
            </a:p>
            <a:p>
              <a:r>
                <a:rPr lang="en-US" sz="1400" dirty="0" smtClean="0">
                  <a:solidFill>
                    <a:schemeClr val="accent3">
                      <a:lumMod val="50000"/>
                    </a:schemeClr>
                  </a:solidFill>
                  <a:latin typeface="Consolas" panose="020B0609020204030204" pitchFamily="49" charset="0"/>
                </a:rPr>
                <a:t>Accept-Encoding</a:t>
              </a:r>
              <a:r>
                <a:rPr lang="en-US" sz="1400" dirty="0">
                  <a:solidFill>
                    <a:schemeClr val="accent3">
                      <a:lumMod val="50000"/>
                    </a:schemeClr>
                  </a:solidFill>
                  <a:latin typeface="Consolas" panose="020B0609020204030204" pitchFamily="49" charset="0"/>
                </a:rPr>
                <a:t>: </a:t>
              </a:r>
              <a:r>
                <a:rPr lang="en-US" sz="1400" dirty="0" smtClean="0">
                  <a:solidFill>
                    <a:schemeClr val="accent3">
                      <a:lumMod val="50000"/>
                    </a:schemeClr>
                  </a:solidFill>
                  <a:latin typeface="Consolas" panose="020B0609020204030204" pitchFamily="49" charset="0"/>
                </a:rPr>
                <a:t>...</a:t>
              </a:r>
            </a:p>
            <a:p>
              <a:r>
                <a:rPr lang="en-US" sz="1400" dirty="0" smtClean="0">
                  <a:solidFill>
                    <a:schemeClr val="accent3">
                      <a:lumMod val="50000"/>
                    </a:schemeClr>
                  </a:solidFill>
                  <a:latin typeface="Consolas" panose="020B0609020204030204" pitchFamily="49" charset="0"/>
                </a:rPr>
                <a:t>-------blank line------</a:t>
              </a:r>
            </a:p>
            <a:p>
              <a:r>
                <a:rPr lang="en-US" sz="1400" dirty="0" smtClean="0">
                  <a:solidFill>
                    <a:schemeClr val="accent3">
                      <a:lumMod val="50000"/>
                    </a:schemeClr>
                  </a:solidFill>
                  <a:latin typeface="Consolas" panose="020B0609020204030204" pitchFamily="49" charset="0"/>
                </a:rPr>
                <a:t>(empty body)</a:t>
              </a:r>
              <a:endParaRPr lang="en-US" sz="1400" dirty="0">
                <a:solidFill>
                  <a:schemeClr val="accent3">
                    <a:lumMod val="50000"/>
                  </a:schemeClr>
                </a:solidFill>
                <a:latin typeface="Consolas" panose="020B0609020204030204" pitchFamily="49" charset="0"/>
              </a:endParaRPr>
            </a:p>
          </p:txBody>
        </p:sp>
        <p:sp>
          <p:nvSpPr>
            <p:cNvPr id="52" name="TextBox 51"/>
            <p:cNvSpPr txBox="1"/>
            <p:nvPr/>
          </p:nvSpPr>
          <p:spPr>
            <a:xfrm>
              <a:off x="439022" y="1608201"/>
              <a:ext cx="1755609" cy="338554"/>
            </a:xfrm>
            <a:prstGeom prst="rect">
              <a:avLst/>
            </a:prstGeom>
            <a:noFill/>
          </p:spPr>
          <p:txBody>
            <a:bodyPr wrap="none" rtlCol="0">
              <a:spAutoFit/>
            </a:bodyPr>
            <a:lstStyle/>
            <a:p>
              <a:r>
                <a:rPr lang="en-US" sz="1600" b="1" smtClean="0">
                  <a:solidFill>
                    <a:schemeClr val="accent3">
                      <a:lumMod val="50000"/>
                    </a:schemeClr>
                  </a:solidFill>
                  <a:latin typeface="Consolas" panose="020B0609020204030204" pitchFamily="49" charset="0"/>
                  <a:cs typeface="Consolas" panose="020B0609020204030204" pitchFamily="49" charset="0"/>
                </a:rPr>
                <a:t>HTTP Client(s)</a:t>
              </a:r>
              <a:endParaRPr lang="en-US" sz="1600" b="1" dirty="0">
                <a:solidFill>
                  <a:schemeClr val="accent3">
                    <a:lumMod val="50000"/>
                  </a:schemeClr>
                </a:solidFill>
                <a:latin typeface="Consolas" panose="020B0609020204030204" pitchFamily="49" charset="0"/>
                <a:cs typeface="Consolas" panose="020B0609020204030204" pitchFamily="49" charset="0"/>
              </a:endParaRPr>
            </a:p>
          </p:txBody>
        </p:sp>
        <p:sp>
          <p:nvSpPr>
            <p:cNvPr id="54" name="TextBox 53"/>
            <p:cNvSpPr txBox="1"/>
            <p:nvPr/>
          </p:nvSpPr>
          <p:spPr>
            <a:xfrm>
              <a:off x="7035233" y="1750956"/>
              <a:ext cx="1418978" cy="338554"/>
            </a:xfrm>
            <a:prstGeom prst="rect">
              <a:avLst/>
            </a:prstGeom>
            <a:noFill/>
          </p:spPr>
          <p:txBody>
            <a:bodyPr wrap="none" rtlCol="0">
              <a:spAutoFit/>
            </a:bodyPr>
            <a:lstStyle/>
            <a:p>
              <a:r>
                <a:rPr lang="en-US" sz="1600" b="1" dirty="0" smtClean="0">
                  <a:solidFill>
                    <a:schemeClr val="accent3">
                      <a:lumMod val="50000"/>
                    </a:schemeClr>
                  </a:solidFill>
                  <a:latin typeface="Consolas" panose="020B0609020204030204" pitchFamily="49" charset="0"/>
                  <a:cs typeface="Consolas" panose="020B0609020204030204" pitchFamily="49" charset="0"/>
                </a:rPr>
                <a:t>HTTP Server</a:t>
              </a:r>
              <a:endParaRPr lang="en-US" sz="1600" b="1" dirty="0">
                <a:solidFill>
                  <a:schemeClr val="accent3">
                    <a:lumMod val="50000"/>
                  </a:schemeClr>
                </a:solidFill>
                <a:latin typeface="Consolas" panose="020B0609020204030204" pitchFamily="49" charset="0"/>
                <a:cs typeface="Consolas" panose="020B0609020204030204" pitchFamily="49" charset="0"/>
              </a:endParaRPr>
            </a:p>
          </p:txBody>
        </p:sp>
        <p:sp>
          <p:nvSpPr>
            <p:cNvPr id="56" name="Folded Corner 55"/>
            <p:cNvSpPr/>
            <p:nvPr/>
          </p:nvSpPr>
          <p:spPr>
            <a:xfrm>
              <a:off x="2930551" y="3238499"/>
              <a:ext cx="3676665" cy="3058885"/>
            </a:xfrm>
            <a:prstGeom prst="foldedCorner">
              <a:avLst/>
            </a:prstGeom>
            <a:solidFill>
              <a:schemeClr val="accent2">
                <a:lumMod val="40000"/>
                <a:lumOff val="60000"/>
              </a:schemeClr>
            </a:solidFill>
            <a:ln>
              <a:solidFill>
                <a:schemeClr val="accent3">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sz="1400" dirty="0" smtClean="0">
                <a:solidFill>
                  <a:schemeClr val="accent3">
                    <a:lumMod val="50000"/>
                  </a:schemeClr>
                </a:solidFill>
                <a:latin typeface="Consolas" panose="020B0609020204030204" pitchFamily="49" charset="0"/>
              </a:endParaRPr>
            </a:p>
            <a:p>
              <a:endParaRPr lang="en-US" sz="1400" dirty="0" smtClean="0">
                <a:solidFill>
                  <a:schemeClr val="accent3">
                    <a:lumMod val="50000"/>
                  </a:schemeClr>
                </a:solidFill>
                <a:latin typeface="Consolas" panose="020B0609020204030204" pitchFamily="49" charset="0"/>
              </a:endParaRPr>
            </a:p>
            <a:p>
              <a:r>
                <a:rPr lang="en-US" sz="1400" dirty="0" smtClean="0">
                  <a:solidFill>
                    <a:schemeClr val="accent3">
                      <a:lumMod val="50000"/>
                    </a:schemeClr>
                  </a:solidFill>
                  <a:latin typeface="Consolas" panose="020B0609020204030204" pitchFamily="49" charset="0"/>
                </a:rPr>
                <a:t>HTTP/1.1 </a:t>
              </a:r>
              <a:r>
                <a:rPr lang="en-US" sz="1400" dirty="0">
                  <a:solidFill>
                    <a:schemeClr val="accent3">
                      <a:lumMod val="50000"/>
                    </a:schemeClr>
                  </a:solidFill>
                  <a:latin typeface="Consolas" panose="020B0609020204030204" pitchFamily="49" charset="0"/>
                </a:rPr>
                <a:t>200 OK</a:t>
              </a:r>
            </a:p>
            <a:p>
              <a:r>
                <a:rPr lang="en-US" sz="1400" dirty="0">
                  <a:solidFill>
                    <a:schemeClr val="accent3">
                      <a:lumMod val="50000"/>
                    </a:schemeClr>
                  </a:solidFill>
                  <a:latin typeface="Consolas" panose="020B0609020204030204" pitchFamily="49" charset="0"/>
                </a:rPr>
                <a:t>Cache-Control: private</a:t>
              </a:r>
            </a:p>
            <a:p>
              <a:r>
                <a:rPr lang="en-US" sz="1400" dirty="0">
                  <a:solidFill>
                    <a:schemeClr val="accent3">
                      <a:lumMod val="50000"/>
                    </a:schemeClr>
                  </a:solidFill>
                  <a:latin typeface="Consolas" panose="020B0609020204030204" pitchFamily="49" charset="0"/>
                </a:rPr>
                <a:t>Content-Type: </a:t>
              </a:r>
              <a:r>
                <a:rPr lang="en-US" sz="1400" dirty="0" smtClean="0">
                  <a:solidFill>
                    <a:schemeClr val="accent3">
                      <a:lumMod val="50000"/>
                    </a:schemeClr>
                  </a:solidFill>
                  <a:latin typeface="Consolas" panose="020B0609020204030204" pitchFamily="49" charset="0"/>
                </a:rPr>
                <a:t>text/html </a:t>
              </a:r>
            </a:p>
            <a:p>
              <a:r>
                <a:rPr lang="en-US" sz="1400" dirty="0" smtClean="0">
                  <a:solidFill>
                    <a:schemeClr val="accent3">
                      <a:lumMod val="50000"/>
                    </a:schemeClr>
                  </a:solidFill>
                  <a:latin typeface="Consolas" panose="020B0609020204030204" pitchFamily="49" charset="0"/>
                </a:rPr>
                <a:t>Server</a:t>
              </a:r>
              <a:r>
                <a:rPr lang="en-US" sz="1400" dirty="0">
                  <a:solidFill>
                    <a:schemeClr val="accent3">
                      <a:lumMod val="50000"/>
                    </a:schemeClr>
                  </a:solidFill>
                  <a:latin typeface="Consolas" panose="020B0609020204030204" pitchFamily="49" charset="0"/>
                </a:rPr>
                <a:t>: Microsoft-IIS/8.5</a:t>
              </a:r>
            </a:p>
            <a:p>
              <a:r>
                <a:rPr lang="en-US" sz="1400" dirty="0">
                  <a:solidFill>
                    <a:schemeClr val="accent3">
                      <a:lumMod val="50000"/>
                    </a:schemeClr>
                  </a:solidFill>
                  <a:latin typeface="Consolas" panose="020B0609020204030204" pitchFamily="49" charset="0"/>
                </a:rPr>
                <a:t>X-</a:t>
              </a:r>
              <a:r>
                <a:rPr lang="en-US" sz="1400" dirty="0" err="1">
                  <a:solidFill>
                    <a:schemeClr val="accent3">
                      <a:lumMod val="50000"/>
                    </a:schemeClr>
                  </a:solidFill>
                  <a:latin typeface="Consolas" panose="020B0609020204030204" pitchFamily="49" charset="0"/>
                </a:rPr>
                <a:t>AspNetMvc</a:t>
              </a:r>
              <a:r>
                <a:rPr lang="en-US" sz="1400" dirty="0">
                  <a:solidFill>
                    <a:schemeClr val="accent3">
                      <a:lumMod val="50000"/>
                    </a:schemeClr>
                  </a:solidFill>
                  <a:latin typeface="Consolas" panose="020B0609020204030204" pitchFamily="49" charset="0"/>
                </a:rPr>
                <a:t>-Version: 5.2</a:t>
              </a:r>
            </a:p>
            <a:p>
              <a:r>
                <a:rPr lang="en-US" sz="1400" dirty="0">
                  <a:solidFill>
                    <a:schemeClr val="accent3">
                      <a:lumMod val="50000"/>
                    </a:schemeClr>
                  </a:solidFill>
                  <a:latin typeface="Consolas" panose="020B0609020204030204" pitchFamily="49" charset="0"/>
                </a:rPr>
                <a:t>X-</a:t>
              </a:r>
              <a:r>
                <a:rPr lang="en-US" sz="1400" dirty="0" err="1">
                  <a:solidFill>
                    <a:schemeClr val="accent3">
                      <a:lumMod val="50000"/>
                    </a:schemeClr>
                  </a:solidFill>
                  <a:latin typeface="Consolas" panose="020B0609020204030204" pitchFamily="49" charset="0"/>
                </a:rPr>
                <a:t>AspNet</a:t>
              </a:r>
              <a:r>
                <a:rPr lang="en-US" sz="1400" dirty="0">
                  <a:solidFill>
                    <a:schemeClr val="accent3">
                      <a:lumMod val="50000"/>
                    </a:schemeClr>
                  </a:solidFill>
                  <a:latin typeface="Consolas" panose="020B0609020204030204" pitchFamily="49" charset="0"/>
                </a:rPr>
                <a:t>-Version: 4.0.30319</a:t>
              </a:r>
            </a:p>
            <a:p>
              <a:r>
                <a:rPr lang="en-US" sz="1400" dirty="0">
                  <a:solidFill>
                    <a:schemeClr val="accent3">
                      <a:lumMod val="50000"/>
                    </a:schemeClr>
                  </a:solidFill>
                  <a:latin typeface="Consolas" panose="020B0609020204030204" pitchFamily="49" charset="0"/>
                </a:rPr>
                <a:t>X-Powered-By: ASP.NET</a:t>
              </a:r>
            </a:p>
            <a:p>
              <a:r>
                <a:rPr lang="en-US" sz="1400" dirty="0">
                  <a:solidFill>
                    <a:schemeClr val="accent3">
                      <a:lumMod val="50000"/>
                    </a:schemeClr>
                  </a:solidFill>
                  <a:latin typeface="Consolas" panose="020B0609020204030204" pitchFamily="49" charset="0"/>
                </a:rPr>
                <a:t>Date: Sun, 14 Feb 2016 12:01:51 GMT</a:t>
              </a:r>
            </a:p>
            <a:p>
              <a:r>
                <a:rPr lang="en-US" sz="1400" dirty="0">
                  <a:solidFill>
                    <a:schemeClr val="accent3">
                      <a:lumMod val="50000"/>
                    </a:schemeClr>
                  </a:solidFill>
                  <a:latin typeface="Consolas" panose="020B0609020204030204" pitchFamily="49" charset="0"/>
                </a:rPr>
                <a:t>Content-Length: </a:t>
              </a:r>
              <a:r>
                <a:rPr lang="en-US" sz="1400" dirty="0" smtClean="0">
                  <a:solidFill>
                    <a:schemeClr val="accent3">
                      <a:lumMod val="50000"/>
                    </a:schemeClr>
                  </a:solidFill>
                  <a:latin typeface="Consolas" panose="020B0609020204030204" pitchFamily="49" charset="0"/>
                </a:rPr>
                <a:t>44581</a:t>
              </a:r>
            </a:p>
            <a:p>
              <a:r>
                <a:rPr lang="en-US" sz="1400" dirty="0">
                  <a:solidFill>
                    <a:schemeClr val="accent3">
                      <a:lumMod val="50000"/>
                    </a:schemeClr>
                  </a:solidFill>
                  <a:latin typeface="Consolas" panose="020B0609020204030204" pitchFamily="49" charset="0"/>
                </a:rPr>
                <a:t>-------blank line------</a:t>
              </a:r>
            </a:p>
            <a:p>
              <a:r>
                <a:rPr lang="en-US" sz="1400" dirty="0" smtClean="0">
                  <a:solidFill>
                    <a:schemeClr val="accent3">
                      <a:lumMod val="50000"/>
                    </a:schemeClr>
                  </a:solidFill>
                  <a:latin typeface="Consolas" panose="020B0609020204030204" pitchFamily="49" charset="0"/>
                </a:rPr>
                <a:t>&lt;html&gt;</a:t>
              </a:r>
            </a:p>
            <a:p>
              <a:r>
                <a:rPr lang="en-US" sz="1400" dirty="0" smtClean="0">
                  <a:solidFill>
                    <a:schemeClr val="accent3">
                      <a:lumMod val="50000"/>
                    </a:schemeClr>
                  </a:solidFill>
                  <a:latin typeface="Consolas" panose="020B0609020204030204" pitchFamily="49" charset="0"/>
                </a:rPr>
                <a:t>&lt;head&gt;&lt;title&gt;Home&lt;/title&gt;&lt;/head&gt;</a:t>
              </a:r>
            </a:p>
            <a:p>
              <a:r>
                <a:rPr lang="en-US" sz="1400" dirty="0" smtClean="0">
                  <a:solidFill>
                    <a:schemeClr val="accent3">
                      <a:lumMod val="50000"/>
                    </a:schemeClr>
                  </a:solidFill>
                  <a:latin typeface="Consolas" panose="020B0609020204030204" pitchFamily="49" charset="0"/>
                </a:rPr>
                <a:t>...</a:t>
              </a:r>
              <a:endParaRPr lang="en-US" sz="1400" dirty="0">
                <a:solidFill>
                  <a:schemeClr val="accent3">
                    <a:lumMod val="50000"/>
                  </a:schemeClr>
                </a:solidFill>
                <a:latin typeface="Consolas" panose="020B0609020204030204" pitchFamily="49" charset="0"/>
              </a:endParaRPr>
            </a:p>
          </p:txBody>
        </p:sp>
        <p:sp>
          <p:nvSpPr>
            <p:cNvPr id="57" name="TextBox 56"/>
            <p:cNvSpPr txBox="1"/>
            <p:nvPr/>
          </p:nvSpPr>
          <p:spPr>
            <a:xfrm>
              <a:off x="3715121" y="470333"/>
              <a:ext cx="1867819" cy="338554"/>
            </a:xfrm>
            <a:prstGeom prst="rect">
              <a:avLst/>
            </a:prstGeom>
            <a:noFill/>
          </p:spPr>
          <p:txBody>
            <a:bodyPr wrap="none" rtlCol="0">
              <a:spAutoFit/>
            </a:bodyPr>
            <a:lstStyle/>
            <a:p>
              <a:r>
                <a:rPr lang="en-US" sz="1600" b="1" smtClean="0">
                  <a:solidFill>
                    <a:schemeClr val="accent3">
                      <a:lumMod val="50000"/>
                    </a:schemeClr>
                  </a:solidFill>
                  <a:latin typeface="Consolas" panose="020B0609020204030204" pitchFamily="49" charset="0"/>
                  <a:cs typeface="Consolas" panose="020B0609020204030204" pitchFamily="49" charset="0"/>
                </a:rPr>
                <a:t>Request Message</a:t>
              </a:r>
              <a:endParaRPr lang="en-US" sz="1600" b="1" dirty="0">
                <a:solidFill>
                  <a:schemeClr val="accent3">
                    <a:lumMod val="50000"/>
                  </a:schemeClr>
                </a:solidFill>
                <a:latin typeface="Consolas" panose="020B0609020204030204" pitchFamily="49" charset="0"/>
                <a:cs typeface="Consolas" panose="020B0609020204030204" pitchFamily="49" charset="0"/>
              </a:endParaRPr>
            </a:p>
          </p:txBody>
        </p:sp>
        <p:sp>
          <p:nvSpPr>
            <p:cNvPr id="59" name="TextBox 58"/>
            <p:cNvSpPr txBox="1"/>
            <p:nvPr/>
          </p:nvSpPr>
          <p:spPr>
            <a:xfrm>
              <a:off x="3777224" y="2907647"/>
              <a:ext cx="1980029" cy="338554"/>
            </a:xfrm>
            <a:prstGeom prst="rect">
              <a:avLst/>
            </a:prstGeom>
            <a:noFill/>
          </p:spPr>
          <p:txBody>
            <a:bodyPr wrap="none" rtlCol="0">
              <a:spAutoFit/>
            </a:bodyPr>
            <a:lstStyle/>
            <a:p>
              <a:r>
                <a:rPr lang="en-US" sz="1600" b="1" dirty="0" smtClean="0">
                  <a:solidFill>
                    <a:schemeClr val="accent3">
                      <a:lumMod val="50000"/>
                    </a:schemeClr>
                  </a:solidFill>
                  <a:latin typeface="Consolas" panose="020B0609020204030204" pitchFamily="49" charset="0"/>
                  <a:cs typeface="Consolas" panose="020B0609020204030204" pitchFamily="49" charset="0"/>
                </a:rPr>
                <a:t>Response Message</a:t>
              </a:r>
              <a:endParaRPr lang="en-US" sz="1600" b="1" dirty="0">
                <a:solidFill>
                  <a:schemeClr val="accent3">
                    <a:lumMod val="50000"/>
                  </a:schemeClr>
                </a:solidFill>
                <a:latin typeface="Consolas" panose="020B0609020204030204" pitchFamily="49" charset="0"/>
                <a:cs typeface="Consolas" panose="020B0609020204030204" pitchFamily="49" charset="0"/>
              </a:endParaRPr>
            </a:p>
          </p:txBody>
        </p:sp>
        <p:grpSp>
          <p:nvGrpSpPr>
            <p:cNvPr id="89" name="Группа 28"/>
            <p:cNvGrpSpPr/>
            <p:nvPr/>
          </p:nvGrpSpPr>
          <p:grpSpPr>
            <a:xfrm>
              <a:off x="6702291" y="2133600"/>
              <a:ext cx="2284091" cy="2133600"/>
              <a:chOff x="4648199" y="1059873"/>
              <a:chExt cx="4267201" cy="3200400"/>
            </a:xfrm>
          </p:grpSpPr>
          <p:grpSp>
            <p:nvGrpSpPr>
              <p:cNvPr id="90" name="Группа 11"/>
              <p:cNvGrpSpPr/>
              <p:nvPr/>
            </p:nvGrpSpPr>
            <p:grpSpPr>
              <a:xfrm>
                <a:off x="6096000" y="1059873"/>
                <a:ext cx="1371600" cy="3200400"/>
                <a:chOff x="2514600" y="1066800"/>
                <a:chExt cx="1371600" cy="3200400"/>
              </a:xfrm>
            </p:grpSpPr>
            <p:sp>
              <p:nvSpPr>
                <p:cNvPr id="107" name="Скругленный прямоугольник 3"/>
                <p:cNvSpPr/>
                <p:nvPr/>
              </p:nvSpPr>
              <p:spPr>
                <a:xfrm>
                  <a:off x="2514600" y="1066800"/>
                  <a:ext cx="1371600" cy="3200400"/>
                </a:xfrm>
                <a:prstGeom prst="roundRect">
                  <a:avLst/>
                </a:prstGeom>
                <a:solidFill>
                  <a:schemeClr val="accent2">
                    <a:lumMod val="5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just"/>
                  <a:endParaRPr lang="en-US" dirty="0">
                    <a:latin typeface="Calibri" panose="020F0502020204030204" pitchFamily="34" charset="0"/>
                  </a:endParaRPr>
                </a:p>
              </p:txBody>
            </p:sp>
            <p:sp>
              <p:nvSpPr>
                <p:cNvPr id="108" name="Скругленный прямоугольник 4"/>
                <p:cNvSpPr/>
                <p:nvPr/>
              </p:nvSpPr>
              <p:spPr>
                <a:xfrm>
                  <a:off x="2590800" y="1371600"/>
                  <a:ext cx="1219200" cy="152400"/>
                </a:xfrm>
                <a:prstGeom prst="roundRect">
                  <a:avLst/>
                </a:prstGeom>
                <a:solidFill>
                  <a:schemeClr val="accent2">
                    <a:lumMod val="50000"/>
                  </a:schemeClr>
                </a:solidFill>
                <a:ln w="381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just"/>
                  <a:endParaRPr lang="en-US" dirty="0">
                    <a:latin typeface="Calibri" panose="020F0502020204030204" pitchFamily="34" charset="0"/>
                  </a:endParaRPr>
                </a:p>
              </p:txBody>
            </p:sp>
            <p:sp>
              <p:nvSpPr>
                <p:cNvPr id="109" name="Скругленный прямоугольник 5"/>
                <p:cNvSpPr/>
                <p:nvPr/>
              </p:nvSpPr>
              <p:spPr>
                <a:xfrm>
                  <a:off x="2590800" y="1676400"/>
                  <a:ext cx="1219200" cy="152400"/>
                </a:xfrm>
                <a:prstGeom prst="roundRect">
                  <a:avLst/>
                </a:prstGeom>
                <a:solidFill>
                  <a:schemeClr val="accent2">
                    <a:lumMod val="50000"/>
                  </a:schemeClr>
                </a:solidFill>
                <a:ln w="381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just"/>
                  <a:endParaRPr lang="en-US" dirty="0">
                    <a:latin typeface="Calibri" panose="020F0502020204030204" pitchFamily="34" charset="0"/>
                  </a:endParaRPr>
                </a:p>
              </p:txBody>
            </p:sp>
            <p:sp>
              <p:nvSpPr>
                <p:cNvPr id="110" name="Скругленный прямоугольник 6"/>
                <p:cNvSpPr/>
                <p:nvPr/>
              </p:nvSpPr>
              <p:spPr>
                <a:xfrm>
                  <a:off x="2590800" y="1981200"/>
                  <a:ext cx="1219200" cy="152400"/>
                </a:xfrm>
                <a:prstGeom prst="roundRect">
                  <a:avLst/>
                </a:prstGeom>
                <a:solidFill>
                  <a:schemeClr val="accent2">
                    <a:lumMod val="50000"/>
                  </a:schemeClr>
                </a:solidFill>
                <a:ln w="381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just"/>
                  <a:endParaRPr lang="en-US" dirty="0">
                    <a:latin typeface="Calibri" panose="020F0502020204030204" pitchFamily="34" charset="0"/>
                  </a:endParaRPr>
                </a:p>
              </p:txBody>
            </p:sp>
            <p:sp>
              <p:nvSpPr>
                <p:cNvPr id="111" name="Скругленный прямоугольник 7"/>
                <p:cNvSpPr/>
                <p:nvPr/>
              </p:nvSpPr>
              <p:spPr>
                <a:xfrm>
                  <a:off x="2590800" y="2286000"/>
                  <a:ext cx="1219200" cy="152400"/>
                </a:xfrm>
                <a:prstGeom prst="roundRect">
                  <a:avLst/>
                </a:prstGeom>
                <a:solidFill>
                  <a:schemeClr val="accent2">
                    <a:lumMod val="50000"/>
                  </a:schemeClr>
                </a:solidFill>
                <a:ln w="381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just"/>
                  <a:endParaRPr lang="en-US" dirty="0">
                    <a:latin typeface="Calibri" panose="020F0502020204030204" pitchFamily="34" charset="0"/>
                  </a:endParaRPr>
                </a:p>
              </p:txBody>
            </p:sp>
            <p:sp>
              <p:nvSpPr>
                <p:cNvPr id="112" name="Скругленный прямоугольник 8"/>
                <p:cNvSpPr/>
                <p:nvPr/>
              </p:nvSpPr>
              <p:spPr>
                <a:xfrm>
                  <a:off x="2590800" y="2590800"/>
                  <a:ext cx="1219200" cy="152400"/>
                </a:xfrm>
                <a:prstGeom prst="roundRect">
                  <a:avLst/>
                </a:prstGeom>
                <a:solidFill>
                  <a:schemeClr val="accent2">
                    <a:lumMod val="50000"/>
                  </a:schemeClr>
                </a:solidFill>
                <a:ln w="381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just"/>
                  <a:endParaRPr lang="en-US" dirty="0">
                    <a:latin typeface="Calibri" panose="020F0502020204030204" pitchFamily="34" charset="0"/>
                  </a:endParaRPr>
                </a:p>
              </p:txBody>
            </p:sp>
            <p:sp>
              <p:nvSpPr>
                <p:cNvPr id="113" name="Скругленный прямоугольник 9"/>
                <p:cNvSpPr/>
                <p:nvPr/>
              </p:nvSpPr>
              <p:spPr>
                <a:xfrm rot="16200000">
                  <a:off x="3070713" y="3901586"/>
                  <a:ext cx="259375" cy="76202"/>
                </a:xfrm>
                <a:prstGeom prst="roundRect">
                  <a:avLst/>
                </a:prstGeom>
                <a:solidFill>
                  <a:schemeClr val="bg1"/>
                </a:solidFill>
                <a:ln w="571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just"/>
                  <a:endParaRPr lang="en-US" dirty="0">
                    <a:latin typeface="Calibri" panose="020F0502020204030204" pitchFamily="34" charset="0"/>
                  </a:endParaRPr>
                </a:p>
              </p:txBody>
            </p:sp>
          </p:grpSp>
          <p:grpSp>
            <p:nvGrpSpPr>
              <p:cNvPr id="91" name="Группа 12"/>
              <p:cNvGrpSpPr/>
              <p:nvPr/>
            </p:nvGrpSpPr>
            <p:grpSpPr>
              <a:xfrm>
                <a:off x="7543800" y="1059873"/>
                <a:ext cx="1371600" cy="3200400"/>
                <a:chOff x="2514600" y="1066800"/>
                <a:chExt cx="1371600" cy="3200400"/>
              </a:xfrm>
            </p:grpSpPr>
            <p:sp>
              <p:nvSpPr>
                <p:cNvPr id="100" name="Скругленный прямоугольник 13"/>
                <p:cNvSpPr/>
                <p:nvPr/>
              </p:nvSpPr>
              <p:spPr>
                <a:xfrm>
                  <a:off x="2514600" y="1066800"/>
                  <a:ext cx="1371600" cy="3200400"/>
                </a:xfrm>
                <a:prstGeom prst="roundRect">
                  <a:avLst/>
                </a:prstGeom>
                <a:solidFill>
                  <a:schemeClr val="accent2">
                    <a:lumMod val="5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just"/>
                  <a:endParaRPr lang="en-US" dirty="0">
                    <a:latin typeface="Calibri" panose="020F0502020204030204" pitchFamily="34" charset="0"/>
                  </a:endParaRPr>
                </a:p>
              </p:txBody>
            </p:sp>
            <p:sp>
              <p:nvSpPr>
                <p:cNvPr id="101" name="Скругленный прямоугольник 14"/>
                <p:cNvSpPr/>
                <p:nvPr/>
              </p:nvSpPr>
              <p:spPr>
                <a:xfrm>
                  <a:off x="2590800" y="1371600"/>
                  <a:ext cx="1219200" cy="152400"/>
                </a:xfrm>
                <a:prstGeom prst="roundRect">
                  <a:avLst/>
                </a:prstGeom>
                <a:solidFill>
                  <a:schemeClr val="accent2">
                    <a:lumMod val="50000"/>
                  </a:schemeClr>
                </a:solidFill>
                <a:ln w="381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just"/>
                  <a:endParaRPr lang="en-US" dirty="0">
                    <a:latin typeface="Calibri" panose="020F0502020204030204" pitchFamily="34" charset="0"/>
                  </a:endParaRPr>
                </a:p>
              </p:txBody>
            </p:sp>
            <p:sp>
              <p:nvSpPr>
                <p:cNvPr id="102" name="Скругленный прямоугольник 15"/>
                <p:cNvSpPr/>
                <p:nvPr/>
              </p:nvSpPr>
              <p:spPr>
                <a:xfrm>
                  <a:off x="2590800" y="1676400"/>
                  <a:ext cx="1219200" cy="152400"/>
                </a:xfrm>
                <a:prstGeom prst="roundRect">
                  <a:avLst/>
                </a:prstGeom>
                <a:solidFill>
                  <a:schemeClr val="accent2">
                    <a:lumMod val="50000"/>
                  </a:schemeClr>
                </a:solidFill>
                <a:ln w="381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just"/>
                  <a:endParaRPr lang="en-US" dirty="0">
                    <a:latin typeface="Calibri" panose="020F0502020204030204" pitchFamily="34" charset="0"/>
                  </a:endParaRPr>
                </a:p>
              </p:txBody>
            </p:sp>
            <p:sp>
              <p:nvSpPr>
                <p:cNvPr id="103" name="Скругленный прямоугольник 16"/>
                <p:cNvSpPr/>
                <p:nvPr/>
              </p:nvSpPr>
              <p:spPr>
                <a:xfrm>
                  <a:off x="2590800" y="1981200"/>
                  <a:ext cx="1219200" cy="152400"/>
                </a:xfrm>
                <a:prstGeom prst="roundRect">
                  <a:avLst/>
                </a:prstGeom>
                <a:solidFill>
                  <a:schemeClr val="accent2">
                    <a:lumMod val="50000"/>
                  </a:schemeClr>
                </a:solidFill>
                <a:ln w="381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just"/>
                  <a:endParaRPr lang="en-US" dirty="0">
                    <a:latin typeface="Calibri" panose="020F0502020204030204" pitchFamily="34" charset="0"/>
                  </a:endParaRPr>
                </a:p>
              </p:txBody>
            </p:sp>
            <p:sp>
              <p:nvSpPr>
                <p:cNvPr id="104" name="Скругленный прямоугольник 17"/>
                <p:cNvSpPr/>
                <p:nvPr/>
              </p:nvSpPr>
              <p:spPr>
                <a:xfrm>
                  <a:off x="2590800" y="2286000"/>
                  <a:ext cx="1219200" cy="152400"/>
                </a:xfrm>
                <a:prstGeom prst="roundRect">
                  <a:avLst/>
                </a:prstGeom>
                <a:solidFill>
                  <a:schemeClr val="accent2">
                    <a:lumMod val="50000"/>
                  </a:schemeClr>
                </a:solidFill>
                <a:ln w="381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just"/>
                  <a:endParaRPr lang="en-US" dirty="0">
                    <a:latin typeface="Calibri" panose="020F0502020204030204" pitchFamily="34" charset="0"/>
                  </a:endParaRPr>
                </a:p>
              </p:txBody>
            </p:sp>
            <p:sp>
              <p:nvSpPr>
                <p:cNvPr id="105" name="Скругленный прямоугольник 18"/>
                <p:cNvSpPr/>
                <p:nvPr/>
              </p:nvSpPr>
              <p:spPr>
                <a:xfrm>
                  <a:off x="2590800" y="2590800"/>
                  <a:ext cx="1219200" cy="152400"/>
                </a:xfrm>
                <a:prstGeom prst="roundRect">
                  <a:avLst/>
                </a:prstGeom>
                <a:solidFill>
                  <a:schemeClr val="accent2">
                    <a:lumMod val="50000"/>
                  </a:schemeClr>
                </a:solidFill>
                <a:ln w="381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just"/>
                  <a:endParaRPr lang="en-US" dirty="0">
                    <a:latin typeface="Calibri" panose="020F0502020204030204" pitchFamily="34" charset="0"/>
                  </a:endParaRPr>
                </a:p>
              </p:txBody>
            </p:sp>
            <p:sp>
              <p:nvSpPr>
                <p:cNvPr id="106" name="Скругленный прямоугольник 19"/>
                <p:cNvSpPr/>
                <p:nvPr/>
              </p:nvSpPr>
              <p:spPr>
                <a:xfrm rot="16200000">
                  <a:off x="3070713" y="3901586"/>
                  <a:ext cx="259375" cy="76202"/>
                </a:xfrm>
                <a:prstGeom prst="roundRect">
                  <a:avLst/>
                </a:prstGeom>
                <a:solidFill>
                  <a:schemeClr val="bg1"/>
                </a:solidFill>
                <a:ln w="571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just"/>
                  <a:endParaRPr lang="en-US" dirty="0">
                    <a:latin typeface="Calibri" panose="020F0502020204030204" pitchFamily="34" charset="0"/>
                  </a:endParaRPr>
                </a:p>
              </p:txBody>
            </p:sp>
          </p:grpSp>
          <p:grpSp>
            <p:nvGrpSpPr>
              <p:cNvPr id="92" name="Группа 20"/>
              <p:cNvGrpSpPr/>
              <p:nvPr/>
            </p:nvGrpSpPr>
            <p:grpSpPr>
              <a:xfrm>
                <a:off x="4648199" y="1059873"/>
                <a:ext cx="1371600" cy="3200400"/>
                <a:chOff x="2514600" y="1066800"/>
                <a:chExt cx="1371600" cy="3200400"/>
              </a:xfrm>
            </p:grpSpPr>
            <p:sp>
              <p:nvSpPr>
                <p:cNvPr id="93" name="Скругленный прямоугольник 21"/>
                <p:cNvSpPr/>
                <p:nvPr/>
              </p:nvSpPr>
              <p:spPr>
                <a:xfrm>
                  <a:off x="2514600" y="1066800"/>
                  <a:ext cx="1371600" cy="3200400"/>
                </a:xfrm>
                <a:prstGeom prst="roundRect">
                  <a:avLst/>
                </a:prstGeom>
                <a:solidFill>
                  <a:schemeClr val="accent2">
                    <a:lumMod val="5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just"/>
                  <a:endParaRPr lang="en-US" dirty="0">
                    <a:latin typeface="Calibri" panose="020F0502020204030204" pitchFamily="34" charset="0"/>
                  </a:endParaRPr>
                </a:p>
              </p:txBody>
            </p:sp>
            <p:sp>
              <p:nvSpPr>
                <p:cNvPr id="94" name="Скругленный прямоугольник 22"/>
                <p:cNvSpPr/>
                <p:nvPr/>
              </p:nvSpPr>
              <p:spPr>
                <a:xfrm>
                  <a:off x="2590800" y="1371600"/>
                  <a:ext cx="1219200" cy="152400"/>
                </a:xfrm>
                <a:prstGeom prst="roundRect">
                  <a:avLst/>
                </a:prstGeom>
                <a:solidFill>
                  <a:schemeClr val="accent2">
                    <a:lumMod val="50000"/>
                  </a:schemeClr>
                </a:solidFill>
                <a:ln w="381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just"/>
                  <a:endParaRPr lang="en-US" dirty="0">
                    <a:latin typeface="Calibri" panose="020F0502020204030204" pitchFamily="34" charset="0"/>
                  </a:endParaRPr>
                </a:p>
              </p:txBody>
            </p:sp>
            <p:sp>
              <p:nvSpPr>
                <p:cNvPr id="95" name="Скругленный прямоугольник 23"/>
                <p:cNvSpPr/>
                <p:nvPr/>
              </p:nvSpPr>
              <p:spPr>
                <a:xfrm>
                  <a:off x="2590800" y="1676400"/>
                  <a:ext cx="1219200" cy="152400"/>
                </a:xfrm>
                <a:prstGeom prst="roundRect">
                  <a:avLst/>
                </a:prstGeom>
                <a:solidFill>
                  <a:schemeClr val="accent2">
                    <a:lumMod val="50000"/>
                  </a:schemeClr>
                </a:solidFill>
                <a:ln w="381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just"/>
                  <a:endParaRPr lang="en-US" dirty="0">
                    <a:latin typeface="Calibri" panose="020F0502020204030204" pitchFamily="34" charset="0"/>
                  </a:endParaRPr>
                </a:p>
              </p:txBody>
            </p:sp>
            <p:sp>
              <p:nvSpPr>
                <p:cNvPr id="96" name="Скругленный прямоугольник 24"/>
                <p:cNvSpPr/>
                <p:nvPr/>
              </p:nvSpPr>
              <p:spPr>
                <a:xfrm>
                  <a:off x="2590800" y="1981200"/>
                  <a:ext cx="1219200" cy="152400"/>
                </a:xfrm>
                <a:prstGeom prst="roundRect">
                  <a:avLst/>
                </a:prstGeom>
                <a:solidFill>
                  <a:schemeClr val="accent2">
                    <a:lumMod val="50000"/>
                  </a:schemeClr>
                </a:solidFill>
                <a:ln w="381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just"/>
                  <a:endParaRPr lang="en-US" dirty="0">
                    <a:latin typeface="Calibri" panose="020F0502020204030204" pitchFamily="34" charset="0"/>
                  </a:endParaRPr>
                </a:p>
              </p:txBody>
            </p:sp>
            <p:sp>
              <p:nvSpPr>
                <p:cNvPr id="97" name="Скругленный прямоугольник 25"/>
                <p:cNvSpPr/>
                <p:nvPr/>
              </p:nvSpPr>
              <p:spPr>
                <a:xfrm>
                  <a:off x="2590800" y="2286000"/>
                  <a:ext cx="1219200" cy="152400"/>
                </a:xfrm>
                <a:prstGeom prst="roundRect">
                  <a:avLst/>
                </a:prstGeom>
                <a:solidFill>
                  <a:schemeClr val="accent2">
                    <a:lumMod val="50000"/>
                  </a:schemeClr>
                </a:solidFill>
                <a:ln w="381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just"/>
                  <a:endParaRPr lang="en-US" dirty="0">
                    <a:latin typeface="Calibri" panose="020F0502020204030204" pitchFamily="34" charset="0"/>
                  </a:endParaRPr>
                </a:p>
              </p:txBody>
            </p:sp>
            <p:sp>
              <p:nvSpPr>
                <p:cNvPr id="98" name="Скругленный прямоугольник 26"/>
                <p:cNvSpPr/>
                <p:nvPr/>
              </p:nvSpPr>
              <p:spPr>
                <a:xfrm>
                  <a:off x="2590800" y="2590800"/>
                  <a:ext cx="1219200" cy="152400"/>
                </a:xfrm>
                <a:prstGeom prst="roundRect">
                  <a:avLst/>
                </a:prstGeom>
                <a:solidFill>
                  <a:schemeClr val="accent2">
                    <a:lumMod val="50000"/>
                  </a:schemeClr>
                </a:solidFill>
                <a:ln w="381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just"/>
                  <a:endParaRPr lang="en-US" dirty="0">
                    <a:latin typeface="Calibri" panose="020F0502020204030204" pitchFamily="34" charset="0"/>
                  </a:endParaRPr>
                </a:p>
              </p:txBody>
            </p:sp>
            <p:sp>
              <p:nvSpPr>
                <p:cNvPr id="99" name="Скругленный прямоугольник 27"/>
                <p:cNvSpPr/>
                <p:nvPr/>
              </p:nvSpPr>
              <p:spPr>
                <a:xfrm rot="16200000">
                  <a:off x="3070713" y="3901586"/>
                  <a:ext cx="259375" cy="76202"/>
                </a:xfrm>
                <a:prstGeom prst="roundRect">
                  <a:avLst/>
                </a:prstGeom>
                <a:solidFill>
                  <a:schemeClr val="bg1"/>
                </a:solidFill>
                <a:ln w="571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just"/>
                  <a:endParaRPr lang="en-US" dirty="0">
                    <a:latin typeface="Calibri" panose="020F0502020204030204" pitchFamily="34" charset="0"/>
                  </a:endParaRPr>
                </a:p>
              </p:txBody>
            </p:sp>
          </p:grpSp>
        </p:grpSp>
        <p:sp>
          <p:nvSpPr>
            <p:cNvPr id="114" name="TextBox 113"/>
            <p:cNvSpPr txBox="1"/>
            <p:nvPr/>
          </p:nvSpPr>
          <p:spPr>
            <a:xfrm>
              <a:off x="7526616" y="2305146"/>
              <a:ext cx="1418978" cy="584775"/>
            </a:xfrm>
            <a:prstGeom prst="rect">
              <a:avLst/>
            </a:prstGeom>
            <a:solidFill>
              <a:schemeClr val="bg1">
                <a:lumMod val="85000"/>
              </a:schemeClr>
            </a:solidFill>
            <a:ln w="38100">
              <a:solidFill>
                <a:schemeClr val="bg1"/>
              </a:solidFill>
            </a:ln>
          </p:spPr>
          <p:txBody>
            <a:bodyPr wrap="none" rtlCol="0">
              <a:spAutoFit/>
            </a:bodyPr>
            <a:lstStyle/>
            <a:p>
              <a:r>
                <a:rPr lang="en-US" sz="1600" b="1" dirty="0" smtClean="0">
                  <a:solidFill>
                    <a:schemeClr val="accent2">
                      <a:lumMod val="50000"/>
                    </a:schemeClr>
                  </a:solidFill>
                  <a:latin typeface="Consolas" panose="020B0609020204030204" pitchFamily="49" charset="0"/>
                  <a:cs typeface="Consolas" panose="020B0609020204030204" pitchFamily="49" charset="0"/>
                </a:rPr>
                <a:t>Server-side</a:t>
              </a:r>
            </a:p>
            <a:p>
              <a:r>
                <a:rPr lang="en-US" sz="1600" b="1" dirty="0" smtClean="0">
                  <a:solidFill>
                    <a:schemeClr val="accent2">
                      <a:lumMod val="50000"/>
                    </a:schemeClr>
                  </a:solidFill>
                  <a:latin typeface="Consolas" panose="020B0609020204030204" pitchFamily="49" charset="0"/>
                  <a:cs typeface="Consolas" panose="020B0609020204030204" pitchFamily="49" charset="0"/>
                </a:rPr>
                <a:t>Programs</a:t>
              </a:r>
              <a:endParaRPr lang="en-US" sz="1600" b="1" dirty="0">
                <a:solidFill>
                  <a:schemeClr val="accent2">
                    <a:lumMod val="50000"/>
                  </a:schemeClr>
                </a:solidFill>
                <a:latin typeface="Consolas" panose="020B0609020204030204" pitchFamily="49" charset="0"/>
                <a:cs typeface="Consolas" panose="020B0609020204030204" pitchFamily="49" charset="0"/>
              </a:endParaRPr>
            </a:p>
          </p:txBody>
        </p:sp>
        <p:cxnSp>
          <p:nvCxnSpPr>
            <p:cNvPr id="115" name="Прямая со стрелкой 10"/>
            <p:cNvCxnSpPr>
              <a:stCxn id="116" idx="1"/>
            </p:cNvCxnSpPr>
            <p:nvPr/>
          </p:nvCxnSpPr>
          <p:spPr>
            <a:xfrm flipH="1">
              <a:off x="5105401" y="930668"/>
              <a:ext cx="1501815" cy="120328"/>
            </a:xfrm>
            <a:prstGeom prst="straightConnector1">
              <a:avLst/>
            </a:prstGeom>
            <a:ln w="38100">
              <a:solidFill>
                <a:schemeClr val="accent2">
                  <a:lumMod val="50000"/>
                </a:schemeClr>
              </a:solidFill>
              <a:prstDash val="sysDot"/>
              <a:tailEnd type="triangle"/>
            </a:ln>
            <a:effectLst/>
          </p:spPr>
          <p:style>
            <a:lnRef idx="2">
              <a:schemeClr val="accent1"/>
            </a:lnRef>
            <a:fillRef idx="0">
              <a:schemeClr val="accent1"/>
            </a:fillRef>
            <a:effectRef idx="1">
              <a:schemeClr val="accent1"/>
            </a:effectRef>
            <a:fontRef idx="minor">
              <a:schemeClr val="tx1"/>
            </a:fontRef>
          </p:style>
        </p:cxnSp>
        <p:sp>
          <p:nvSpPr>
            <p:cNvPr id="116" name="TextBox 115"/>
            <p:cNvSpPr txBox="1"/>
            <p:nvPr/>
          </p:nvSpPr>
          <p:spPr>
            <a:xfrm>
              <a:off x="6607216" y="761391"/>
              <a:ext cx="1643399" cy="338554"/>
            </a:xfrm>
            <a:prstGeom prst="rect">
              <a:avLst/>
            </a:prstGeom>
            <a:noFill/>
          </p:spPr>
          <p:txBody>
            <a:bodyPr wrap="none" rtlCol="0">
              <a:spAutoFit/>
            </a:bodyPr>
            <a:lstStyle/>
            <a:p>
              <a:r>
                <a:rPr lang="en-US" sz="1600" b="1" dirty="0">
                  <a:solidFill>
                    <a:schemeClr val="accent3">
                      <a:lumMod val="50000"/>
                    </a:schemeClr>
                  </a:solidFill>
                  <a:latin typeface="Consolas" panose="020B0609020204030204" pitchFamily="49" charset="0"/>
                  <a:cs typeface="Consolas" panose="020B0609020204030204" pitchFamily="49" charset="0"/>
                </a:rPr>
                <a:t>Starting line</a:t>
              </a:r>
            </a:p>
          </p:txBody>
        </p:sp>
        <p:cxnSp>
          <p:nvCxnSpPr>
            <p:cNvPr id="117" name="Прямая со стрелкой 16"/>
            <p:cNvCxnSpPr>
              <a:stCxn id="118" idx="1"/>
            </p:cNvCxnSpPr>
            <p:nvPr/>
          </p:nvCxnSpPr>
          <p:spPr>
            <a:xfrm flipH="1">
              <a:off x="5757253" y="1223946"/>
              <a:ext cx="862041" cy="384255"/>
            </a:xfrm>
            <a:prstGeom prst="straightConnector1">
              <a:avLst/>
            </a:prstGeom>
            <a:ln w="38100">
              <a:solidFill>
                <a:schemeClr val="accent2">
                  <a:lumMod val="50000"/>
                </a:schemeClr>
              </a:solidFill>
              <a:prstDash val="sysDot"/>
              <a:tailEnd type="triangle"/>
            </a:ln>
            <a:effectLst/>
          </p:spPr>
          <p:style>
            <a:lnRef idx="2">
              <a:schemeClr val="accent1"/>
            </a:lnRef>
            <a:fillRef idx="0">
              <a:schemeClr val="accent1"/>
            </a:fillRef>
            <a:effectRef idx="1">
              <a:schemeClr val="accent1"/>
            </a:effectRef>
            <a:fontRef idx="minor">
              <a:schemeClr val="tx1"/>
            </a:fontRef>
          </p:style>
        </p:cxnSp>
        <p:sp>
          <p:nvSpPr>
            <p:cNvPr id="118" name="TextBox 117"/>
            <p:cNvSpPr txBox="1"/>
            <p:nvPr/>
          </p:nvSpPr>
          <p:spPr>
            <a:xfrm>
              <a:off x="6619294" y="1054669"/>
              <a:ext cx="1830950" cy="338554"/>
            </a:xfrm>
            <a:prstGeom prst="rect">
              <a:avLst/>
            </a:prstGeom>
            <a:noFill/>
          </p:spPr>
          <p:txBody>
            <a:bodyPr wrap="square" rtlCol="0">
              <a:spAutoFit/>
            </a:bodyPr>
            <a:lstStyle/>
            <a:p>
              <a:r>
                <a:rPr lang="en-US" sz="1600" b="1" dirty="0">
                  <a:solidFill>
                    <a:schemeClr val="accent3">
                      <a:lumMod val="50000"/>
                    </a:schemeClr>
                  </a:solidFill>
                  <a:latin typeface="Consolas" panose="020B0609020204030204" pitchFamily="49" charset="0"/>
                  <a:cs typeface="Consolas" panose="020B0609020204030204" pitchFamily="49" charset="0"/>
                </a:rPr>
                <a:t>Headers</a:t>
              </a:r>
            </a:p>
          </p:txBody>
        </p:sp>
        <p:cxnSp>
          <p:nvCxnSpPr>
            <p:cNvPr id="119" name="Прямая со стрелкой 19"/>
            <p:cNvCxnSpPr>
              <a:stCxn id="120" idx="1"/>
            </p:cNvCxnSpPr>
            <p:nvPr/>
          </p:nvCxnSpPr>
          <p:spPr>
            <a:xfrm flipH="1">
              <a:off x="4832681" y="1568194"/>
              <a:ext cx="1786613" cy="939554"/>
            </a:xfrm>
            <a:prstGeom prst="straightConnector1">
              <a:avLst/>
            </a:prstGeom>
            <a:ln w="38100">
              <a:solidFill>
                <a:schemeClr val="accent2">
                  <a:lumMod val="50000"/>
                </a:schemeClr>
              </a:solidFill>
              <a:prstDash val="sysDot"/>
              <a:tailEnd type="triangle"/>
            </a:ln>
            <a:effectLst/>
          </p:spPr>
          <p:style>
            <a:lnRef idx="2">
              <a:schemeClr val="accent1"/>
            </a:lnRef>
            <a:fillRef idx="0">
              <a:schemeClr val="accent1"/>
            </a:fillRef>
            <a:effectRef idx="1">
              <a:schemeClr val="accent1"/>
            </a:effectRef>
            <a:fontRef idx="minor">
              <a:schemeClr val="tx1"/>
            </a:fontRef>
          </p:style>
        </p:cxnSp>
        <p:sp>
          <p:nvSpPr>
            <p:cNvPr id="120" name="TextBox 119"/>
            <p:cNvSpPr txBox="1"/>
            <p:nvPr/>
          </p:nvSpPr>
          <p:spPr>
            <a:xfrm>
              <a:off x="6619294" y="1398917"/>
              <a:ext cx="1830950" cy="338554"/>
            </a:xfrm>
            <a:prstGeom prst="rect">
              <a:avLst/>
            </a:prstGeom>
            <a:noFill/>
          </p:spPr>
          <p:txBody>
            <a:bodyPr wrap="square" rtlCol="0">
              <a:spAutoFit/>
            </a:bodyPr>
            <a:lstStyle/>
            <a:p>
              <a:r>
                <a:rPr lang="en-US" sz="1600" b="1" dirty="0">
                  <a:solidFill>
                    <a:schemeClr val="accent3">
                      <a:lumMod val="50000"/>
                    </a:schemeClr>
                  </a:solidFill>
                  <a:latin typeface="Consolas" panose="020B0609020204030204" pitchFamily="49" charset="0"/>
                  <a:cs typeface="Consolas" panose="020B0609020204030204" pitchFamily="49" charset="0"/>
                </a:rPr>
                <a:t>Message Body</a:t>
              </a:r>
            </a:p>
          </p:txBody>
        </p:sp>
        <p:sp>
          <p:nvSpPr>
            <p:cNvPr id="121" name="Правая фигурная скобка 28"/>
            <p:cNvSpPr/>
            <p:nvPr/>
          </p:nvSpPr>
          <p:spPr>
            <a:xfrm>
              <a:off x="5278165" y="1159876"/>
              <a:ext cx="436836" cy="1003757"/>
            </a:xfrm>
            <a:prstGeom prst="rightBrace">
              <a:avLst>
                <a:gd name="adj1" fmla="val 23259"/>
                <a:gd name="adj2" fmla="val 48272"/>
              </a:avLst>
            </a:prstGeom>
            <a:ln w="38100">
              <a:solidFill>
                <a:schemeClr val="accent2">
                  <a:lumMod val="50000"/>
                </a:schemeClr>
              </a:solidFill>
              <a:prstDash val="sysDot"/>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28" name="Прямая со стрелкой 35"/>
            <p:cNvCxnSpPr>
              <a:stCxn id="129" idx="3"/>
            </p:cNvCxnSpPr>
            <p:nvPr/>
          </p:nvCxnSpPr>
          <p:spPr>
            <a:xfrm flipV="1">
              <a:off x="2181741" y="3759920"/>
              <a:ext cx="700251" cy="1061329"/>
            </a:xfrm>
            <a:prstGeom prst="straightConnector1">
              <a:avLst/>
            </a:prstGeom>
            <a:ln w="38100">
              <a:solidFill>
                <a:schemeClr val="accent2">
                  <a:lumMod val="50000"/>
                </a:schemeClr>
              </a:solidFill>
              <a:prstDash val="sysDot"/>
              <a:tailEnd type="triangle"/>
            </a:ln>
            <a:effectLst/>
          </p:spPr>
          <p:style>
            <a:lnRef idx="2">
              <a:schemeClr val="accent1"/>
            </a:lnRef>
            <a:fillRef idx="0">
              <a:schemeClr val="accent1"/>
            </a:fillRef>
            <a:effectRef idx="1">
              <a:schemeClr val="accent1"/>
            </a:effectRef>
            <a:fontRef idx="minor">
              <a:schemeClr val="tx1"/>
            </a:fontRef>
          </p:style>
        </p:cxnSp>
        <p:sp>
          <p:nvSpPr>
            <p:cNvPr id="129" name="TextBox 128"/>
            <p:cNvSpPr txBox="1"/>
            <p:nvPr/>
          </p:nvSpPr>
          <p:spPr>
            <a:xfrm>
              <a:off x="350791" y="4651972"/>
              <a:ext cx="1830950" cy="338554"/>
            </a:xfrm>
            <a:prstGeom prst="rect">
              <a:avLst/>
            </a:prstGeom>
            <a:noFill/>
          </p:spPr>
          <p:txBody>
            <a:bodyPr wrap="square" rtlCol="0">
              <a:spAutoFit/>
            </a:bodyPr>
            <a:lstStyle/>
            <a:p>
              <a:pPr algn="r"/>
              <a:r>
                <a:rPr lang="en-US" sz="1600" b="1" dirty="0">
                  <a:solidFill>
                    <a:schemeClr val="accent3">
                      <a:lumMod val="50000"/>
                    </a:schemeClr>
                  </a:solidFill>
                  <a:latin typeface="Consolas" panose="020B0609020204030204" pitchFamily="49" charset="0"/>
                  <a:cs typeface="Consolas" panose="020B0609020204030204" pitchFamily="49" charset="0"/>
                </a:rPr>
                <a:t>Starting line</a:t>
              </a:r>
            </a:p>
          </p:txBody>
        </p:sp>
        <p:cxnSp>
          <p:nvCxnSpPr>
            <p:cNvPr id="130" name="Прямая со стрелкой 41"/>
            <p:cNvCxnSpPr>
              <a:stCxn id="131" idx="3"/>
              <a:endCxn id="132" idx="1"/>
            </p:cNvCxnSpPr>
            <p:nvPr/>
          </p:nvCxnSpPr>
          <p:spPr>
            <a:xfrm>
              <a:off x="2194631" y="5511754"/>
              <a:ext cx="504438" cy="268124"/>
            </a:xfrm>
            <a:prstGeom prst="straightConnector1">
              <a:avLst/>
            </a:prstGeom>
            <a:ln w="38100">
              <a:solidFill>
                <a:schemeClr val="accent2">
                  <a:lumMod val="50000"/>
                </a:schemeClr>
              </a:solidFill>
              <a:prstDash val="sysDot"/>
              <a:tailEnd type="triangle"/>
            </a:ln>
            <a:effectLst/>
          </p:spPr>
          <p:style>
            <a:lnRef idx="2">
              <a:schemeClr val="accent1"/>
            </a:lnRef>
            <a:fillRef idx="0">
              <a:schemeClr val="accent1"/>
            </a:fillRef>
            <a:effectRef idx="1">
              <a:schemeClr val="accent1"/>
            </a:effectRef>
            <a:fontRef idx="minor">
              <a:schemeClr val="tx1"/>
            </a:fontRef>
          </p:style>
        </p:cxnSp>
        <p:sp>
          <p:nvSpPr>
            <p:cNvPr id="131" name="TextBox 130"/>
            <p:cNvSpPr txBox="1"/>
            <p:nvPr/>
          </p:nvSpPr>
          <p:spPr>
            <a:xfrm>
              <a:off x="363681" y="5342477"/>
              <a:ext cx="1830950" cy="338554"/>
            </a:xfrm>
            <a:prstGeom prst="rect">
              <a:avLst/>
            </a:prstGeom>
            <a:noFill/>
          </p:spPr>
          <p:txBody>
            <a:bodyPr wrap="square" rtlCol="0">
              <a:spAutoFit/>
            </a:bodyPr>
            <a:lstStyle/>
            <a:p>
              <a:pPr algn="r"/>
              <a:r>
                <a:rPr lang="en-US" sz="1600" b="1" dirty="0">
                  <a:solidFill>
                    <a:schemeClr val="accent3">
                      <a:lumMod val="50000"/>
                    </a:schemeClr>
                  </a:solidFill>
                  <a:latin typeface="Consolas" panose="020B0609020204030204" pitchFamily="49" charset="0"/>
                  <a:cs typeface="Consolas" panose="020B0609020204030204" pitchFamily="49" charset="0"/>
                </a:rPr>
                <a:t>Message Body</a:t>
              </a:r>
            </a:p>
          </p:txBody>
        </p:sp>
        <p:sp>
          <p:nvSpPr>
            <p:cNvPr id="132" name="Правая фигурная скобка 45"/>
            <p:cNvSpPr/>
            <p:nvPr/>
          </p:nvSpPr>
          <p:spPr>
            <a:xfrm rot="10800000">
              <a:off x="2699069" y="5330235"/>
              <a:ext cx="436836" cy="869244"/>
            </a:xfrm>
            <a:prstGeom prst="rightBrace">
              <a:avLst>
                <a:gd name="adj1" fmla="val 31981"/>
                <a:gd name="adj2" fmla="val 48272"/>
              </a:avLst>
            </a:prstGeom>
            <a:ln w="38100">
              <a:solidFill>
                <a:schemeClr val="accent2">
                  <a:lumMod val="50000"/>
                </a:schemeClr>
              </a:solidFill>
              <a:prstDash val="sysDot"/>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33" name="Прямая со стрелкой 52"/>
            <p:cNvCxnSpPr>
              <a:stCxn id="134" idx="3"/>
              <a:endCxn id="135" idx="1"/>
            </p:cNvCxnSpPr>
            <p:nvPr/>
          </p:nvCxnSpPr>
          <p:spPr>
            <a:xfrm flipV="1">
              <a:off x="2156478" y="4426932"/>
              <a:ext cx="527691" cy="732871"/>
            </a:xfrm>
            <a:prstGeom prst="straightConnector1">
              <a:avLst/>
            </a:prstGeom>
            <a:ln w="38100">
              <a:solidFill>
                <a:schemeClr val="accent2">
                  <a:lumMod val="50000"/>
                </a:schemeClr>
              </a:solidFill>
              <a:prstDash val="sysDot"/>
              <a:tailEnd type="triangle"/>
            </a:ln>
            <a:effectLst/>
          </p:spPr>
          <p:style>
            <a:lnRef idx="2">
              <a:schemeClr val="accent1"/>
            </a:lnRef>
            <a:fillRef idx="0">
              <a:schemeClr val="accent1"/>
            </a:fillRef>
            <a:effectRef idx="1">
              <a:schemeClr val="accent1"/>
            </a:effectRef>
            <a:fontRef idx="minor">
              <a:schemeClr val="tx1"/>
            </a:fontRef>
          </p:style>
        </p:cxnSp>
        <p:sp>
          <p:nvSpPr>
            <p:cNvPr id="134" name="TextBox 133"/>
            <p:cNvSpPr txBox="1"/>
            <p:nvPr/>
          </p:nvSpPr>
          <p:spPr>
            <a:xfrm>
              <a:off x="978005" y="4990526"/>
              <a:ext cx="1178473" cy="338554"/>
            </a:xfrm>
            <a:prstGeom prst="rect">
              <a:avLst/>
            </a:prstGeom>
            <a:noFill/>
          </p:spPr>
          <p:txBody>
            <a:bodyPr wrap="square" rtlCol="0">
              <a:spAutoFit/>
            </a:bodyPr>
            <a:lstStyle/>
            <a:p>
              <a:pPr algn="r"/>
              <a:r>
                <a:rPr lang="en-US" sz="1600" b="1" dirty="0">
                  <a:solidFill>
                    <a:schemeClr val="accent3">
                      <a:lumMod val="50000"/>
                    </a:schemeClr>
                  </a:solidFill>
                  <a:latin typeface="Consolas" panose="020B0609020204030204" pitchFamily="49" charset="0"/>
                  <a:cs typeface="Consolas" panose="020B0609020204030204" pitchFamily="49" charset="0"/>
                </a:rPr>
                <a:t>Headers</a:t>
              </a:r>
            </a:p>
          </p:txBody>
        </p:sp>
        <p:sp>
          <p:nvSpPr>
            <p:cNvPr id="135" name="Правая фигурная скобка 54"/>
            <p:cNvSpPr/>
            <p:nvPr/>
          </p:nvSpPr>
          <p:spPr>
            <a:xfrm rot="10800000">
              <a:off x="2684169" y="3563872"/>
              <a:ext cx="436836" cy="1668458"/>
            </a:xfrm>
            <a:prstGeom prst="rightBrace">
              <a:avLst>
                <a:gd name="adj1" fmla="val 48934"/>
                <a:gd name="adj2" fmla="val 48272"/>
              </a:avLst>
            </a:prstGeom>
            <a:ln w="38100">
              <a:solidFill>
                <a:schemeClr val="accent2">
                  <a:lumMod val="50000"/>
                </a:schemeClr>
              </a:solidFill>
              <a:prstDash val="sysDot"/>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179707394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3"/>
          <p:cNvSpPr>
            <a:spLocks noGrp="1"/>
          </p:cNvSpPr>
          <p:nvPr>
            <p:ph type="title"/>
          </p:nvPr>
        </p:nvSpPr>
        <p:spPr/>
        <p:txBody>
          <a:bodyPr/>
          <a:lstStyle/>
          <a:p>
            <a:r>
              <a:rPr lang="ru-RU" dirty="0">
                <a:latin typeface="Helvetica" panose="020B0604020202020204" pitchFamily="34" charset="0"/>
                <a:cs typeface="Helvetica" panose="020B0604020202020204" pitchFamily="34" charset="0"/>
              </a:rPr>
              <a:t>Структура протокола</a:t>
            </a:r>
            <a:r>
              <a:rPr lang="en-US" dirty="0">
                <a:latin typeface="Helvetica" panose="020B0604020202020204" pitchFamily="34" charset="0"/>
                <a:cs typeface="Helvetica" panose="020B0604020202020204" pitchFamily="34" charset="0"/>
              </a:rPr>
              <a:t> HTTP</a:t>
            </a:r>
            <a:endParaRPr lang="ru-RU" dirty="0"/>
          </a:p>
        </p:txBody>
      </p:sp>
      <p:sp>
        <p:nvSpPr>
          <p:cNvPr id="5" name="Скругленный прямоугольник 4"/>
          <p:cNvSpPr/>
          <p:nvPr/>
        </p:nvSpPr>
        <p:spPr>
          <a:xfrm>
            <a:off x="228600" y="762000"/>
            <a:ext cx="8686800" cy="2667000"/>
          </a:xfrm>
          <a:prstGeom prst="roundRect">
            <a:avLst/>
          </a:prstGeom>
          <a:solidFill>
            <a:schemeClr val="accent2">
              <a:lumMod val="5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just"/>
            <a:r>
              <a:rPr lang="ru-RU" dirty="0">
                <a:latin typeface="Calibri" panose="020F0502020204030204" pitchFamily="34" charset="0"/>
              </a:rPr>
              <a:t>Структура протокола определяет, что каждое HTTP-сообщение состоит из </a:t>
            </a:r>
            <a:r>
              <a:rPr lang="ru-RU" dirty="0" smtClean="0">
                <a:latin typeface="Calibri" panose="020F0502020204030204" pitchFamily="34" charset="0"/>
              </a:rPr>
              <a:t>трех </a:t>
            </a:r>
            <a:r>
              <a:rPr lang="ru-RU" dirty="0">
                <a:latin typeface="Calibri" panose="020F0502020204030204" pitchFamily="34" charset="0"/>
              </a:rPr>
              <a:t>частей, которые передаются в следующем порядке:</a:t>
            </a:r>
          </a:p>
          <a:p>
            <a:pPr marL="285750" indent="-285750" algn="just">
              <a:buFont typeface="Arial" panose="020B0604020202020204" pitchFamily="34" charset="0"/>
              <a:buChar char="•"/>
            </a:pPr>
            <a:endParaRPr lang="ru-RU" dirty="0">
              <a:latin typeface="Calibri" panose="020F0502020204030204" pitchFamily="34" charset="0"/>
            </a:endParaRPr>
          </a:p>
          <a:p>
            <a:pPr marL="285750" indent="-285750" algn="just">
              <a:buFont typeface="Arial" panose="020B0604020202020204" pitchFamily="34" charset="0"/>
              <a:buChar char="•"/>
            </a:pPr>
            <a:r>
              <a:rPr lang="ru-RU" dirty="0">
                <a:latin typeface="Calibri" panose="020F0502020204030204" pitchFamily="34" charset="0"/>
              </a:rPr>
              <a:t>Стартовая строка (англ. </a:t>
            </a:r>
            <a:r>
              <a:rPr lang="ru-RU" dirty="0" err="1">
                <a:latin typeface="Calibri" panose="020F0502020204030204" pitchFamily="34" charset="0"/>
              </a:rPr>
              <a:t>Starting</a:t>
            </a:r>
            <a:r>
              <a:rPr lang="ru-RU" dirty="0">
                <a:latin typeface="Calibri" panose="020F0502020204030204" pitchFamily="34" charset="0"/>
              </a:rPr>
              <a:t> </a:t>
            </a:r>
            <a:r>
              <a:rPr lang="ru-RU" dirty="0" err="1">
                <a:latin typeface="Calibri" panose="020F0502020204030204" pitchFamily="34" charset="0"/>
              </a:rPr>
              <a:t>line</a:t>
            </a:r>
            <a:r>
              <a:rPr lang="ru-RU" dirty="0">
                <a:latin typeface="Calibri" panose="020F0502020204030204" pitchFamily="34" charset="0"/>
              </a:rPr>
              <a:t>) — определяет тип сообщения;</a:t>
            </a:r>
          </a:p>
          <a:p>
            <a:pPr marL="285750" indent="-285750" algn="just">
              <a:buFont typeface="Arial" panose="020B0604020202020204" pitchFamily="34" charset="0"/>
              <a:buChar char="•"/>
            </a:pPr>
            <a:r>
              <a:rPr lang="ru-RU" dirty="0">
                <a:latin typeface="Calibri" panose="020F0502020204030204" pitchFamily="34" charset="0"/>
              </a:rPr>
              <a:t>Заголовки (англ. </a:t>
            </a:r>
            <a:r>
              <a:rPr lang="ru-RU" dirty="0" err="1">
                <a:latin typeface="Calibri" panose="020F0502020204030204" pitchFamily="34" charset="0"/>
              </a:rPr>
              <a:t>Headers</a:t>
            </a:r>
            <a:r>
              <a:rPr lang="ru-RU" dirty="0">
                <a:latin typeface="Calibri" panose="020F0502020204030204" pitchFamily="34" charset="0"/>
              </a:rPr>
              <a:t>) — характеризуют тело сообщения, параметры передачи и прочие сведения;</a:t>
            </a:r>
          </a:p>
          <a:p>
            <a:pPr marL="285750" indent="-285750" algn="just">
              <a:buFont typeface="Arial" panose="020B0604020202020204" pitchFamily="34" charset="0"/>
              <a:buChar char="•"/>
            </a:pPr>
            <a:r>
              <a:rPr lang="ru-RU" dirty="0">
                <a:latin typeface="Calibri" panose="020F0502020204030204" pitchFamily="34" charset="0"/>
              </a:rPr>
              <a:t>Тело сообщения (англ. </a:t>
            </a:r>
            <a:r>
              <a:rPr lang="ru-RU" dirty="0" err="1">
                <a:latin typeface="Calibri" panose="020F0502020204030204" pitchFamily="34" charset="0"/>
              </a:rPr>
              <a:t>Message</a:t>
            </a:r>
            <a:r>
              <a:rPr lang="ru-RU" dirty="0">
                <a:latin typeface="Calibri" panose="020F0502020204030204" pitchFamily="34" charset="0"/>
              </a:rPr>
              <a:t> </a:t>
            </a:r>
            <a:r>
              <a:rPr lang="ru-RU" dirty="0" err="1">
                <a:latin typeface="Calibri" panose="020F0502020204030204" pitchFamily="34" charset="0"/>
              </a:rPr>
              <a:t>Body</a:t>
            </a:r>
            <a:r>
              <a:rPr lang="ru-RU" dirty="0">
                <a:latin typeface="Calibri" panose="020F0502020204030204" pitchFamily="34" charset="0"/>
              </a:rPr>
              <a:t>) — непосредственно данные сообщения. Обязательно должно отделяться от заголовков пустой строкой.</a:t>
            </a:r>
          </a:p>
        </p:txBody>
      </p:sp>
    </p:spTree>
    <p:extLst>
      <p:ext uri="{BB962C8B-B14F-4D97-AF65-F5344CB8AC3E}">
        <p14:creationId xmlns:p14="http://schemas.microsoft.com/office/powerpoint/2010/main" val="410236538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3"/>
          <p:cNvSpPr>
            <a:spLocks noGrp="1"/>
          </p:cNvSpPr>
          <p:nvPr>
            <p:ph type="title"/>
          </p:nvPr>
        </p:nvSpPr>
        <p:spPr/>
        <p:txBody>
          <a:bodyPr/>
          <a:lstStyle/>
          <a:p>
            <a:r>
              <a:rPr lang="ru-RU" dirty="0"/>
              <a:t>Стартовая строка </a:t>
            </a:r>
            <a:r>
              <a:rPr lang="en-US" dirty="0"/>
              <a:t>HTTP</a:t>
            </a:r>
            <a:endParaRPr lang="ru-RU" dirty="0"/>
          </a:p>
        </p:txBody>
      </p:sp>
      <p:sp>
        <p:nvSpPr>
          <p:cNvPr id="5" name="Скругленный прямоугольник 4"/>
          <p:cNvSpPr/>
          <p:nvPr/>
        </p:nvSpPr>
        <p:spPr>
          <a:xfrm>
            <a:off x="228600" y="900056"/>
            <a:ext cx="8686800" cy="990600"/>
          </a:xfrm>
          <a:prstGeom prst="roundRect">
            <a:avLst/>
          </a:prstGeom>
          <a:solidFill>
            <a:schemeClr val="accent2">
              <a:lumMod val="5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just"/>
            <a:r>
              <a:rPr lang="ru-RU" dirty="0" err="1">
                <a:latin typeface="Calibri" panose="020F0502020204030204" pitchFamily="34" charset="0"/>
              </a:rPr>
              <a:t>Cтартовая</a:t>
            </a:r>
            <a:r>
              <a:rPr lang="ru-RU" dirty="0">
                <a:latin typeface="Calibri" panose="020F0502020204030204" pitchFamily="34" charset="0"/>
              </a:rPr>
              <a:t> строка является обязательным элементом, так как указывает на тип запроса/ответа, заголовки и тело сообщения могут отсутствовать.</a:t>
            </a:r>
          </a:p>
        </p:txBody>
      </p:sp>
      <p:grpSp>
        <p:nvGrpSpPr>
          <p:cNvPr id="6" name="Group 5"/>
          <p:cNvGrpSpPr/>
          <p:nvPr/>
        </p:nvGrpSpPr>
        <p:grpSpPr>
          <a:xfrm>
            <a:off x="806742" y="2438400"/>
            <a:ext cx="7530515" cy="2095018"/>
            <a:chOff x="228600" y="2438400"/>
            <a:chExt cx="7530515" cy="2095018"/>
          </a:xfrm>
        </p:grpSpPr>
        <p:sp>
          <p:nvSpPr>
            <p:cNvPr id="2" name="Прямоугольник 1"/>
            <p:cNvSpPr/>
            <p:nvPr/>
          </p:nvSpPr>
          <p:spPr>
            <a:xfrm>
              <a:off x="228600" y="2442261"/>
              <a:ext cx="4053674" cy="369332"/>
            </a:xfrm>
            <a:prstGeom prst="rect">
              <a:avLst/>
            </a:prstGeom>
          </p:spPr>
          <p:txBody>
            <a:bodyPr wrap="none">
              <a:spAutoFit/>
            </a:bodyPr>
            <a:lstStyle/>
            <a:p>
              <a:r>
                <a:rPr lang="en-US" b="1" dirty="0" err="1">
                  <a:solidFill>
                    <a:schemeClr val="accent2">
                      <a:lumMod val="50000"/>
                    </a:schemeClr>
                  </a:solidFill>
                  <a:latin typeface="Consolas" panose="020B0609020204030204" pitchFamily="49" charset="0"/>
                  <a:cs typeface="Consolas" panose="020B0609020204030204" pitchFamily="49" charset="0"/>
                </a:rPr>
                <a:t>Метод</a:t>
              </a:r>
              <a:r>
                <a:rPr lang="en-US" b="1" dirty="0">
                  <a:solidFill>
                    <a:schemeClr val="accent2">
                      <a:lumMod val="50000"/>
                    </a:schemeClr>
                  </a:solidFill>
                  <a:latin typeface="Consolas" panose="020B0609020204030204" pitchFamily="49" charset="0"/>
                  <a:cs typeface="Consolas" panose="020B0609020204030204" pitchFamily="49" charset="0"/>
                </a:rPr>
                <a:t> URI </a:t>
              </a:r>
              <a:r>
                <a:rPr lang="en-US" b="1" dirty="0" smtClean="0">
                  <a:solidFill>
                    <a:schemeClr val="accent2">
                      <a:lumMod val="50000"/>
                    </a:schemeClr>
                  </a:solidFill>
                  <a:latin typeface="Consolas" panose="020B0609020204030204" pitchFamily="49" charset="0"/>
                  <a:cs typeface="Consolas" panose="020B0609020204030204" pitchFamily="49" charset="0"/>
                </a:rPr>
                <a:t>HTTP/</a:t>
              </a:r>
              <a:r>
                <a:rPr lang="en-US" b="1" dirty="0" err="1" smtClean="0">
                  <a:solidFill>
                    <a:schemeClr val="accent2">
                      <a:lumMod val="50000"/>
                    </a:schemeClr>
                  </a:solidFill>
                  <a:latin typeface="Consolas" panose="020B0609020204030204" pitchFamily="49" charset="0"/>
                  <a:cs typeface="Consolas" panose="020B0609020204030204" pitchFamily="49" charset="0"/>
                </a:rPr>
                <a:t>Версия</a:t>
              </a:r>
              <a:r>
                <a:rPr lang="ru-RU" b="1" dirty="0">
                  <a:solidFill>
                    <a:schemeClr val="accent2">
                      <a:lumMod val="50000"/>
                    </a:schemeClr>
                  </a:solidFill>
                  <a:latin typeface="Consolas" panose="020B0609020204030204" pitchFamily="49" charset="0"/>
                  <a:cs typeface="Consolas" panose="020B0609020204030204" pitchFamily="49" charset="0"/>
                </a:rPr>
                <a:t>П</a:t>
              </a:r>
              <a:r>
                <a:rPr lang="en-US" b="1" dirty="0" err="1" smtClean="0">
                  <a:solidFill>
                    <a:schemeClr val="accent2">
                      <a:lumMod val="50000"/>
                    </a:schemeClr>
                  </a:solidFill>
                  <a:latin typeface="Consolas" panose="020B0609020204030204" pitchFamily="49" charset="0"/>
                  <a:cs typeface="Consolas" panose="020B0609020204030204" pitchFamily="49" charset="0"/>
                </a:rPr>
                <a:t>ротокола</a:t>
              </a:r>
              <a:endParaRPr lang="en-US" b="1" dirty="0">
                <a:solidFill>
                  <a:schemeClr val="accent2">
                    <a:lumMod val="50000"/>
                  </a:schemeClr>
                </a:solidFill>
                <a:latin typeface="Consolas" panose="020B0609020204030204" pitchFamily="49" charset="0"/>
                <a:cs typeface="Consolas" panose="020B0609020204030204" pitchFamily="49" charset="0"/>
              </a:endParaRPr>
            </a:p>
          </p:txBody>
        </p:sp>
        <p:sp>
          <p:nvSpPr>
            <p:cNvPr id="3" name="Прямоугольник 2"/>
            <p:cNvSpPr/>
            <p:nvPr/>
          </p:nvSpPr>
          <p:spPr>
            <a:xfrm>
              <a:off x="6318569" y="2438400"/>
              <a:ext cx="1440546" cy="369332"/>
            </a:xfrm>
            <a:prstGeom prst="rect">
              <a:avLst/>
            </a:prstGeom>
          </p:spPr>
          <p:txBody>
            <a:bodyPr wrap="none">
              <a:spAutoFit/>
            </a:bodyPr>
            <a:lstStyle/>
            <a:p>
              <a:r>
                <a:rPr lang="en-US" b="1" dirty="0">
                  <a:solidFill>
                    <a:schemeClr val="accent3">
                      <a:lumMod val="50000"/>
                    </a:schemeClr>
                  </a:solidFill>
                  <a:latin typeface="Calibri" charset="0"/>
                  <a:ea typeface="Calibri" charset="0"/>
                  <a:cs typeface="Calibri" charset="0"/>
                </a:rPr>
                <a:t>Request-Line</a:t>
              </a:r>
              <a:endParaRPr lang="en-US" b="1" dirty="0">
                <a:solidFill>
                  <a:schemeClr val="accent3">
                    <a:lumMod val="50000"/>
                  </a:schemeClr>
                </a:solidFill>
                <a:latin typeface="Calibri" charset="0"/>
                <a:ea typeface="Calibri" charset="0"/>
                <a:cs typeface="Calibri" charset="0"/>
              </a:endParaRPr>
            </a:p>
          </p:txBody>
        </p:sp>
        <p:cxnSp>
          <p:nvCxnSpPr>
            <p:cNvPr id="7" name="Прямая со стрелкой 6"/>
            <p:cNvCxnSpPr>
              <a:stCxn id="3" idx="1"/>
            </p:cNvCxnSpPr>
            <p:nvPr/>
          </p:nvCxnSpPr>
          <p:spPr>
            <a:xfrm flipH="1">
              <a:off x="4648200" y="2623066"/>
              <a:ext cx="1670369" cy="0"/>
            </a:xfrm>
            <a:prstGeom prst="straightConnector1">
              <a:avLst/>
            </a:prstGeom>
            <a:ln w="38100">
              <a:solidFill>
                <a:schemeClr val="accent2">
                  <a:lumMod val="50000"/>
                </a:schemeClr>
              </a:solidFill>
              <a:prstDash val="sysDot"/>
              <a:tailEnd type="triangle"/>
            </a:ln>
            <a:effectLst/>
          </p:spPr>
          <p:style>
            <a:lnRef idx="2">
              <a:schemeClr val="accent1"/>
            </a:lnRef>
            <a:fillRef idx="0">
              <a:schemeClr val="accent1"/>
            </a:fillRef>
            <a:effectRef idx="1">
              <a:schemeClr val="accent1"/>
            </a:effectRef>
            <a:fontRef idx="minor">
              <a:schemeClr val="tx1"/>
            </a:fontRef>
          </p:style>
        </p:cxnSp>
        <p:sp>
          <p:nvSpPr>
            <p:cNvPr id="10" name="Прямоугольник 9"/>
            <p:cNvSpPr/>
            <p:nvPr/>
          </p:nvSpPr>
          <p:spPr>
            <a:xfrm>
              <a:off x="228600" y="2886302"/>
              <a:ext cx="7353504" cy="369332"/>
            </a:xfrm>
            <a:prstGeom prst="rect">
              <a:avLst/>
            </a:prstGeom>
          </p:spPr>
          <p:txBody>
            <a:bodyPr wrap="square">
              <a:spAutoFit/>
            </a:bodyPr>
            <a:lstStyle/>
            <a:p>
              <a:r>
                <a:rPr lang="en-US" dirty="0">
                  <a:solidFill>
                    <a:schemeClr val="accent3">
                      <a:lumMod val="50000"/>
                    </a:schemeClr>
                  </a:solidFill>
                  <a:latin typeface="Consolas" panose="020B0609020204030204" pitchFamily="49" charset="0"/>
                  <a:cs typeface="Consolas" panose="020B0609020204030204" pitchFamily="49" charset="0"/>
                </a:rPr>
                <a:t>GET /web-programming/index.html HTTP/1.1</a:t>
              </a:r>
            </a:p>
          </p:txBody>
        </p:sp>
        <p:sp>
          <p:nvSpPr>
            <p:cNvPr id="11" name="Прямоугольник 10"/>
            <p:cNvSpPr/>
            <p:nvPr/>
          </p:nvSpPr>
          <p:spPr>
            <a:xfrm>
              <a:off x="228600" y="3720045"/>
              <a:ext cx="4955687" cy="369332"/>
            </a:xfrm>
            <a:prstGeom prst="rect">
              <a:avLst/>
            </a:prstGeom>
          </p:spPr>
          <p:txBody>
            <a:bodyPr wrap="none">
              <a:spAutoFit/>
            </a:bodyPr>
            <a:lstStyle/>
            <a:p>
              <a:r>
                <a:rPr lang="en-US" b="1" dirty="0">
                  <a:solidFill>
                    <a:schemeClr val="accent2">
                      <a:lumMod val="50000"/>
                    </a:schemeClr>
                  </a:solidFill>
                  <a:latin typeface="Consolas" panose="020B0609020204030204" pitchFamily="49" charset="0"/>
                  <a:cs typeface="Consolas" panose="020B0609020204030204" pitchFamily="49" charset="0"/>
                </a:rPr>
                <a:t>HTTP/</a:t>
              </a:r>
              <a:r>
                <a:rPr lang="ru-RU" b="1" dirty="0">
                  <a:solidFill>
                    <a:schemeClr val="accent2">
                      <a:lumMod val="50000"/>
                    </a:schemeClr>
                  </a:solidFill>
                  <a:latin typeface="Consolas" panose="020B0609020204030204" pitchFamily="49" charset="0"/>
                  <a:cs typeface="Consolas" panose="020B0609020204030204" pitchFamily="49" charset="0"/>
                </a:rPr>
                <a:t>Версия </a:t>
              </a:r>
              <a:r>
                <a:rPr lang="ru-RU" b="1" dirty="0" err="1" smtClean="0">
                  <a:solidFill>
                    <a:schemeClr val="accent2">
                      <a:lumMod val="50000"/>
                    </a:schemeClr>
                  </a:solidFill>
                  <a:latin typeface="Consolas" panose="020B0609020204030204" pitchFamily="49" charset="0"/>
                  <a:cs typeface="Consolas" panose="020B0609020204030204" pitchFamily="49" charset="0"/>
                </a:rPr>
                <a:t>КодСостояния</a:t>
              </a:r>
              <a:r>
                <a:rPr lang="ru-RU" b="1" dirty="0" smtClean="0">
                  <a:solidFill>
                    <a:schemeClr val="accent2">
                      <a:lumMod val="50000"/>
                    </a:schemeClr>
                  </a:solidFill>
                  <a:latin typeface="Consolas" panose="020B0609020204030204" pitchFamily="49" charset="0"/>
                  <a:cs typeface="Consolas" panose="020B0609020204030204" pitchFamily="49" charset="0"/>
                </a:rPr>
                <a:t> </a:t>
              </a:r>
              <a:r>
                <a:rPr lang="ru-RU" b="1" dirty="0">
                  <a:solidFill>
                    <a:schemeClr val="accent2">
                      <a:lumMod val="50000"/>
                    </a:schemeClr>
                  </a:solidFill>
                  <a:latin typeface="Consolas" panose="020B0609020204030204" pitchFamily="49" charset="0"/>
                  <a:cs typeface="Consolas" panose="020B0609020204030204" pitchFamily="49" charset="0"/>
                </a:rPr>
                <a:t>[Пояснение]</a:t>
              </a:r>
              <a:endParaRPr lang="en-US" b="1" dirty="0">
                <a:solidFill>
                  <a:schemeClr val="accent2">
                    <a:lumMod val="50000"/>
                  </a:schemeClr>
                </a:solidFill>
                <a:latin typeface="Consolas" panose="020B0609020204030204" pitchFamily="49" charset="0"/>
                <a:cs typeface="Consolas" panose="020B0609020204030204" pitchFamily="49" charset="0"/>
              </a:endParaRPr>
            </a:p>
          </p:txBody>
        </p:sp>
        <p:sp>
          <p:nvSpPr>
            <p:cNvPr id="12" name="Прямоугольник 11"/>
            <p:cNvSpPr/>
            <p:nvPr/>
          </p:nvSpPr>
          <p:spPr>
            <a:xfrm>
              <a:off x="6318569" y="3716184"/>
              <a:ext cx="1263535" cy="369332"/>
            </a:xfrm>
            <a:prstGeom prst="rect">
              <a:avLst/>
            </a:prstGeom>
          </p:spPr>
          <p:txBody>
            <a:bodyPr wrap="none">
              <a:spAutoFit/>
            </a:bodyPr>
            <a:lstStyle/>
            <a:p>
              <a:r>
                <a:rPr lang="en-US" b="1" dirty="0">
                  <a:solidFill>
                    <a:schemeClr val="accent3">
                      <a:lumMod val="50000"/>
                    </a:schemeClr>
                  </a:solidFill>
                  <a:latin typeface="Calibri" charset="0"/>
                  <a:ea typeface="Calibri" charset="0"/>
                  <a:cs typeface="Calibri" charset="0"/>
                </a:rPr>
                <a:t>Status-Line</a:t>
              </a:r>
              <a:endParaRPr lang="en-US" b="1" dirty="0">
                <a:solidFill>
                  <a:schemeClr val="accent3">
                    <a:lumMod val="50000"/>
                  </a:schemeClr>
                </a:solidFill>
                <a:latin typeface="Calibri" charset="0"/>
                <a:ea typeface="Calibri" charset="0"/>
                <a:cs typeface="Calibri" charset="0"/>
              </a:endParaRPr>
            </a:p>
          </p:txBody>
        </p:sp>
        <p:cxnSp>
          <p:nvCxnSpPr>
            <p:cNvPr id="13" name="Прямая со стрелкой 12"/>
            <p:cNvCxnSpPr>
              <a:stCxn id="12" idx="1"/>
              <a:endCxn id="11" idx="3"/>
            </p:cNvCxnSpPr>
            <p:nvPr/>
          </p:nvCxnSpPr>
          <p:spPr>
            <a:xfrm flipH="1">
              <a:off x="5184287" y="3900850"/>
              <a:ext cx="1134283" cy="3861"/>
            </a:xfrm>
            <a:prstGeom prst="straightConnector1">
              <a:avLst/>
            </a:prstGeom>
            <a:ln w="38100">
              <a:solidFill>
                <a:schemeClr val="accent2">
                  <a:lumMod val="50000"/>
                </a:schemeClr>
              </a:solidFill>
              <a:prstDash val="sysDot"/>
              <a:tailEnd type="triangle"/>
            </a:ln>
            <a:effectLst/>
          </p:spPr>
          <p:style>
            <a:lnRef idx="2">
              <a:schemeClr val="accent1"/>
            </a:lnRef>
            <a:fillRef idx="0">
              <a:schemeClr val="accent1"/>
            </a:fillRef>
            <a:effectRef idx="1">
              <a:schemeClr val="accent1"/>
            </a:effectRef>
            <a:fontRef idx="minor">
              <a:schemeClr val="tx1"/>
            </a:fontRef>
          </p:style>
        </p:cxnSp>
        <p:sp>
          <p:nvSpPr>
            <p:cNvPr id="14" name="Прямоугольник 13"/>
            <p:cNvSpPr/>
            <p:nvPr/>
          </p:nvSpPr>
          <p:spPr>
            <a:xfrm>
              <a:off x="228600" y="4164086"/>
              <a:ext cx="7530515" cy="369332"/>
            </a:xfrm>
            <a:prstGeom prst="rect">
              <a:avLst/>
            </a:prstGeom>
          </p:spPr>
          <p:txBody>
            <a:bodyPr wrap="square">
              <a:spAutoFit/>
            </a:bodyPr>
            <a:lstStyle/>
            <a:p>
              <a:r>
                <a:rPr lang="en-US" dirty="0">
                  <a:solidFill>
                    <a:schemeClr val="accent3">
                      <a:lumMod val="50000"/>
                    </a:schemeClr>
                  </a:solidFill>
                  <a:latin typeface="Consolas" panose="020B0609020204030204" pitchFamily="49" charset="0"/>
                  <a:cs typeface="Consolas" panose="020B0609020204030204" pitchFamily="49" charset="0"/>
                </a:rPr>
                <a:t>HTTP/1.1 200 Ok</a:t>
              </a:r>
            </a:p>
          </p:txBody>
        </p:sp>
      </p:grpSp>
    </p:spTree>
    <p:extLst>
      <p:ext uri="{BB962C8B-B14F-4D97-AF65-F5344CB8AC3E}">
        <p14:creationId xmlns:p14="http://schemas.microsoft.com/office/powerpoint/2010/main" val="24482520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3"/>
          <p:cNvSpPr>
            <a:spLocks noGrp="1"/>
          </p:cNvSpPr>
          <p:nvPr>
            <p:ph type="title"/>
          </p:nvPr>
        </p:nvSpPr>
        <p:spPr/>
        <p:txBody>
          <a:bodyPr/>
          <a:lstStyle/>
          <a:p>
            <a:r>
              <a:rPr lang="ru-RU" dirty="0"/>
              <a:t>Методы протокола </a:t>
            </a:r>
            <a:r>
              <a:rPr lang="en-US" dirty="0"/>
              <a:t>HTTP</a:t>
            </a:r>
            <a:endParaRPr lang="ru-RU" dirty="0"/>
          </a:p>
        </p:txBody>
      </p:sp>
      <p:sp>
        <p:nvSpPr>
          <p:cNvPr id="5" name="Скругленный прямоугольник 4"/>
          <p:cNvSpPr/>
          <p:nvPr/>
        </p:nvSpPr>
        <p:spPr>
          <a:xfrm>
            <a:off x="228600" y="838200"/>
            <a:ext cx="8686800" cy="1600200"/>
          </a:xfrm>
          <a:prstGeom prst="roundRect">
            <a:avLst/>
          </a:prstGeom>
          <a:solidFill>
            <a:schemeClr val="accent2">
              <a:lumMod val="5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just"/>
            <a:r>
              <a:rPr lang="ru-RU" dirty="0">
                <a:latin typeface="Calibri" panose="020F0502020204030204" pitchFamily="34" charset="0"/>
              </a:rPr>
              <a:t>Метод HTTP </a:t>
            </a:r>
            <a:r>
              <a:rPr lang="ru-RU" dirty="0" smtClean="0">
                <a:latin typeface="Calibri" panose="020F0502020204030204" pitchFamily="34" charset="0"/>
              </a:rPr>
              <a:t>(англ. HTTP </a:t>
            </a:r>
            <a:r>
              <a:rPr lang="ru-RU" dirty="0" err="1" smtClean="0">
                <a:latin typeface="Calibri" panose="020F0502020204030204" pitchFamily="34" charset="0"/>
              </a:rPr>
              <a:t>Method</a:t>
            </a:r>
            <a:r>
              <a:rPr lang="ru-RU" dirty="0" smtClean="0">
                <a:latin typeface="Calibri" panose="020F0502020204030204" pitchFamily="34" charset="0"/>
              </a:rPr>
              <a:t>) — </a:t>
            </a:r>
            <a:r>
              <a:rPr lang="ru-RU" dirty="0">
                <a:latin typeface="Calibri" panose="020F0502020204030204" pitchFamily="34" charset="0"/>
              </a:rPr>
              <a:t>последовательность из любых символов, кроме управляющих и разделителей, указывающая на основную операцию над ресурсом. Обычно метод представляет собой короткое английское слово, записанное заглавными буквами. Названия метода чувствительны к регистру.</a:t>
            </a:r>
          </a:p>
        </p:txBody>
      </p:sp>
    </p:spTree>
    <p:extLst>
      <p:ext uri="{BB962C8B-B14F-4D97-AF65-F5344CB8AC3E}">
        <p14:creationId xmlns:p14="http://schemas.microsoft.com/office/powerpoint/2010/main" val="167802793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Заголовок 2"/>
          <p:cNvSpPr>
            <a:spLocks noGrp="1"/>
          </p:cNvSpPr>
          <p:nvPr>
            <p:ph type="title"/>
          </p:nvPr>
        </p:nvSpPr>
        <p:spPr/>
        <p:txBody>
          <a:bodyPr/>
          <a:lstStyle/>
          <a:p>
            <a:r>
              <a:rPr lang="ru-RU" dirty="0"/>
              <a:t>Что такое Интернет?</a:t>
            </a:r>
            <a:endParaRPr lang="en-US" dirty="0"/>
          </a:p>
        </p:txBody>
      </p:sp>
      <p:pic>
        <p:nvPicPr>
          <p:cNvPr id="4" name="Рисунок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5792" y="685800"/>
            <a:ext cx="8672415" cy="5413266"/>
          </a:xfrm>
          <a:prstGeom prst="rect">
            <a:avLst/>
          </a:prstGeom>
        </p:spPr>
      </p:pic>
      <p:sp>
        <p:nvSpPr>
          <p:cNvPr id="7" name="Rounded Rectangle 8"/>
          <p:cNvSpPr/>
          <p:nvPr/>
        </p:nvSpPr>
        <p:spPr>
          <a:xfrm>
            <a:off x="215010" y="4191000"/>
            <a:ext cx="8693197" cy="2015041"/>
          </a:xfrm>
          <a:prstGeom prst="roundRect">
            <a:avLst/>
          </a:prstGeom>
          <a:no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just"/>
            <a:r>
              <a:rPr lang="ru-RU" b="1" dirty="0">
                <a:solidFill>
                  <a:schemeClr val="bg1"/>
                </a:solidFill>
                <a:latin typeface="Calibri" panose="020F0502020204030204" pitchFamily="34" charset="0"/>
              </a:rPr>
              <a:t>Интернет - это глобальная компьютерная сеть, объединяющая локальные сети предприятий и организаций и компьютеры отдельных пользователей̆ в общее информационное пространство, построенная на использовании протокола IP и маршрутизации пакетов данных . Интернет представляет свою инфраструктуру для прикладных сервисов различного назначения (</a:t>
            </a:r>
            <a:r>
              <a:rPr lang="ru-RU" b="1" dirty="0" err="1">
                <a:solidFill>
                  <a:schemeClr val="bg1"/>
                </a:solidFill>
                <a:latin typeface="Calibri" panose="020F0502020204030204" pitchFamily="34" charset="0"/>
              </a:rPr>
              <a:t>файлообменных</a:t>
            </a:r>
            <a:r>
              <a:rPr lang="ru-RU" b="1" dirty="0">
                <a:solidFill>
                  <a:schemeClr val="bg1"/>
                </a:solidFill>
                <a:latin typeface="Calibri" panose="020F0502020204030204" pitchFamily="34" charset="0"/>
              </a:rPr>
              <a:t>, почтовых, </a:t>
            </a:r>
            <a:r>
              <a:rPr lang="ru-RU" b="1" dirty="0" smtClean="0">
                <a:solidFill>
                  <a:schemeClr val="bg1"/>
                </a:solidFill>
                <a:latin typeface="Calibri" panose="020F0502020204030204" pitchFamily="34" charset="0"/>
              </a:rPr>
              <a:t>гипертекстовых и </a:t>
            </a:r>
            <a:r>
              <a:rPr lang="ru-RU" b="1" dirty="0">
                <a:solidFill>
                  <a:schemeClr val="bg1"/>
                </a:solidFill>
                <a:latin typeface="Calibri" panose="020F0502020204030204" pitchFamily="34" charset="0"/>
              </a:rPr>
              <a:t>проч.)</a:t>
            </a: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3"/>
          <p:cNvSpPr>
            <a:spLocks noGrp="1"/>
          </p:cNvSpPr>
          <p:nvPr>
            <p:ph type="title"/>
          </p:nvPr>
        </p:nvSpPr>
        <p:spPr/>
        <p:txBody>
          <a:bodyPr/>
          <a:lstStyle/>
          <a:p>
            <a:r>
              <a:rPr lang="ru-RU" dirty="0"/>
              <a:t>Методы протокола </a:t>
            </a:r>
            <a:r>
              <a:rPr lang="en-US" dirty="0"/>
              <a:t>HTTP</a:t>
            </a:r>
            <a:endParaRPr lang="ru-RU" dirty="0"/>
          </a:p>
        </p:txBody>
      </p:sp>
      <p:sp>
        <p:nvSpPr>
          <p:cNvPr id="5" name="Скругленный прямоугольник 4"/>
          <p:cNvSpPr/>
          <p:nvPr/>
        </p:nvSpPr>
        <p:spPr>
          <a:xfrm>
            <a:off x="228600" y="838200"/>
            <a:ext cx="8686800" cy="5486400"/>
          </a:xfrm>
          <a:prstGeom prst="roundRect">
            <a:avLst/>
          </a:prstGeom>
          <a:solidFill>
            <a:schemeClr val="accent2">
              <a:lumMod val="5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just"/>
            <a:r>
              <a:rPr lang="ru-RU" b="1" dirty="0">
                <a:latin typeface="Calibri" panose="020F0502020204030204" pitchFamily="34" charset="0"/>
              </a:rPr>
              <a:t>GET</a:t>
            </a:r>
            <a:r>
              <a:rPr lang="ru-RU" dirty="0">
                <a:latin typeface="Calibri" panose="020F0502020204030204" pitchFamily="34" charset="0"/>
              </a:rPr>
              <a:t>: получить доступ к существующему ресурсу. В URL перечислена вся необходимая информация, чтобы сервер смог найти и вернуть в качестве ответа искомый ресурс.</a:t>
            </a:r>
          </a:p>
          <a:p>
            <a:pPr algn="just"/>
            <a:endParaRPr lang="ru-RU" sz="500" dirty="0">
              <a:latin typeface="Calibri" panose="020F0502020204030204" pitchFamily="34" charset="0"/>
            </a:endParaRPr>
          </a:p>
          <a:p>
            <a:pPr algn="just"/>
            <a:r>
              <a:rPr lang="ru-RU" b="1" dirty="0">
                <a:latin typeface="Calibri" panose="020F0502020204030204" pitchFamily="34" charset="0"/>
              </a:rPr>
              <a:t>POST</a:t>
            </a:r>
            <a:r>
              <a:rPr lang="ru-RU" dirty="0">
                <a:latin typeface="Calibri" panose="020F0502020204030204" pitchFamily="34" charset="0"/>
              </a:rPr>
              <a:t>: используется для создания нового ресурса. POST запрос обычно содержит в себе всю нужную информацию для создания нового ресурса.</a:t>
            </a:r>
          </a:p>
          <a:p>
            <a:pPr algn="just"/>
            <a:endParaRPr lang="ru-RU" sz="600" dirty="0">
              <a:latin typeface="Calibri" panose="020F0502020204030204" pitchFamily="34" charset="0"/>
            </a:endParaRPr>
          </a:p>
          <a:p>
            <a:pPr algn="just"/>
            <a:r>
              <a:rPr lang="ru-RU" b="1" dirty="0">
                <a:latin typeface="Calibri" panose="020F0502020204030204" pitchFamily="34" charset="0"/>
              </a:rPr>
              <a:t>PUT</a:t>
            </a:r>
            <a:r>
              <a:rPr lang="ru-RU" dirty="0">
                <a:latin typeface="Calibri" panose="020F0502020204030204" pitchFamily="34" charset="0"/>
              </a:rPr>
              <a:t>: обновить текущий ресурс. PUT запрос содержит обновляемые данные.</a:t>
            </a:r>
          </a:p>
          <a:p>
            <a:pPr algn="just"/>
            <a:endParaRPr lang="ru-RU" sz="500" dirty="0">
              <a:latin typeface="Calibri" panose="020F0502020204030204" pitchFamily="34" charset="0"/>
            </a:endParaRPr>
          </a:p>
          <a:p>
            <a:pPr algn="just"/>
            <a:r>
              <a:rPr lang="ru-RU" b="1" dirty="0">
                <a:latin typeface="Calibri" panose="020F0502020204030204" pitchFamily="34" charset="0"/>
              </a:rPr>
              <a:t>DELETE</a:t>
            </a:r>
            <a:r>
              <a:rPr lang="ru-RU" dirty="0">
                <a:latin typeface="Calibri" panose="020F0502020204030204" pitchFamily="34" charset="0"/>
              </a:rPr>
              <a:t>: служит для удаления существующего ресурса.</a:t>
            </a:r>
          </a:p>
          <a:p>
            <a:pPr algn="just"/>
            <a:endParaRPr lang="en-US" sz="500" dirty="0">
              <a:latin typeface="Calibri" panose="020F0502020204030204" pitchFamily="34" charset="0"/>
            </a:endParaRPr>
          </a:p>
          <a:p>
            <a:pPr algn="just"/>
            <a:r>
              <a:rPr lang="ru-RU" b="1" dirty="0">
                <a:latin typeface="Calibri" panose="020F0502020204030204" pitchFamily="34" charset="0"/>
              </a:rPr>
              <a:t>HEAD</a:t>
            </a:r>
            <a:r>
              <a:rPr lang="ru-RU" dirty="0">
                <a:latin typeface="Calibri" panose="020F0502020204030204" pitchFamily="34" charset="0"/>
              </a:rPr>
              <a:t>: аналогичен GET. Разница в том, что при данном виде запроса не </a:t>
            </a:r>
            <a:r>
              <a:rPr lang="ru-RU" dirty="0" smtClean="0">
                <a:latin typeface="Calibri" panose="020F0502020204030204" pitchFamily="34" charset="0"/>
              </a:rPr>
              <a:t>переда</a:t>
            </a:r>
            <a:r>
              <a:rPr lang="ru-RU" dirty="0">
                <a:latin typeface="Calibri" panose="020F0502020204030204" pitchFamily="34" charset="0"/>
              </a:rPr>
              <a:t>е</a:t>
            </a:r>
            <a:r>
              <a:rPr lang="ru-RU" dirty="0" smtClean="0">
                <a:latin typeface="Calibri" panose="020F0502020204030204" pitchFamily="34" charset="0"/>
              </a:rPr>
              <a:t>тся </a:t>
            </a:r>
            <a:r>
              <a:rPr lang="ru-RU" dirty="0">
                <a:latin typeface="Calibri" panose="020F0502020204030204" pitchFamily="34" charset="0"/>
              </a:rPr>
              <a:t>сообщение. Сервер получает только заголовки. Используется, к примеру, для того чтобы определить, был ли </a:t>
            </a:r>
            <a:r>
              <a:rPr lang="ru-RU" dirty="0" smtClean="0">
                <a:latin typeface="Calibri" panose="020F0502020204030204" pitchFamily="34" charset="0"/>
              </a:rPr>
              <a:t>изменен </a:t>
            </a:r>
            <a:r>
              <a:rPr lang="ru-RU" dirty="0">
                <a:latin typeface="Calibri" panose="020F0502020204030204" pitchFamily="34" charset="0"/>
              </a:rPr>
              <a:t>ресурс.</a:t>
            </a:r>
          </a:p>
          <a:p>
            <a:pPr algn="just"/>
            <a:endParaRPr lang="ru-RU" sz="500" dirty="0">
              <a:latin typeface="Calibri" panose="020F0502020204030204" pitchFamily="34" charset="0"/>
            </a:endParaRPr>
          </a:p>
          <a:p>
            <a:pPr algn="just"/>
            <a:r>
              <a:rPr lang="ru-RU" b="1" dirty="0">
                <a:latin typeface="Calibri" panose="020F0502020204030204" pitchFamily="34" charset="0"/>
              </a:rPr>
              <a:t>TRACE</a:t>
            </a:r>
            <a:r>
              <a:rPr lang="ru-RU" dirty="0">
                <a:latin typeface="Calibri" panose="020F0502020204030204" pitchFamily="34" charset="0"/>
              </a:rPr>
              <a:t>: во время передачи запрос проходит через множество точек доступа и прокси серверов, каждый из которых вносит свою информацию: IP, DNS. С помощью данного метода, можно увидеть всю промежуточную информацию.</a:t>
            </a:r>
          </a:p>
          <a:p>
            <a:pPr algn="just"/>
            <a:endParaRPr lang="ru-RU" sz="500" dirty="0">
              <a:latin typeface="Calibri" panose="020F0502020204030204" pitchFamily="34" charset="0"/>
            </a:endParaRPr>
          </a:p>
          <a:p>
            <a:pPr algn="just"/>
            <a:r>
              <a:rPr lang="ru-RU" b="1" dirty="0">
                <a:latin typeface="Calibri" panose="020F0502020204030204" pitchFamily="34" charset="0"/>
              </a:rPr>
              <a:t>OPTIONS</a:t>
            </a:r>
            <a:r>
              <a:rPr lang="ru-RU" dirty="0">
                <a:latin typeface="Calibri" panose="020F0502020204030204" pitchFamily="34" charset="0"/>
              </a:rPr>
              <a:t>: используется для определения возможностей сервера, его параметров и конфигурации для конкретного ресурса.</a:t>
            </a:r>
          </a:p>
        </p:txBody>
      </p:sp>
    </p:spTree>
    <p:extLst>
      <p:ext uri="{BB962C8B-B14F-4D97-AF65-F5344CB8AC3E}">
        <p14:creationId xmlns:p14="http://schemas.microsoft.com/office/powerpoint/2010/main" val="29723355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3"/>
          <p:cNvSpPr>
            <a:spLocks noGrp="1"/>
          </p:cNvSpPr>
          <p:nvPr>
            <p:ph type="title"/>
          </p:nvPr>
        </p:nvSpPr>
        <p:spPr/>
        <p:txBody>
          <a:bodyPr/>
          <a:lstStyle/>
          <a:p>
            <a:r>
              <a:rPr lang="ru-RU" dirty="0"/>
              <a:t>Методы </a:t>
            </a:r>
            <a:r>
              <a:rPr lang="en-US" dirty="0"/>
              <a:t>GET</a:t>
            </a:r>
            <a:r>
              <a:rPr lang="ru-RU" dirty="0"/>
              <a:t> и</a:t>
            </a:r>
            <a:r>
              <a:rPr lang="en-US" dirty="0"/>
              <a:t> POST</a:t>
            </a:r>
            <a:r>
              <a:rPr lang="ru-RU" dirty="0"/>
              <a:t> протокола </a:t>
            </a:r>
            <a:r>
              <a:rPr lang="en-US" dirty="0"/>
              <a:t>HTTP</a:t>
            </a:r>
            <a:endParaRPr lang="ru-RU" dirty="0"/>
          </a:p>
        </p:txBody>
      </p:sp>
      <p:sp>
        <p:nvSpPr>
          <p:cNvPr id="5" name="Скругленный прямоугольник 4"/>
          <p:cNvSpPr/>
          <p:nvPr/>
        </p:nvSpPr>
        <p:spPr>
          <a:xfrm>
            <a:off x="228600" y="777785"/>
            <a:ext cx="8686800" cy="2651215"/>
          </a:xfrm>
          <a:prstGeom prst="roundRect">
            <a:avLst/>
          </a:prstGeom>
          <a:solidFill>
            <a:schemeClr val="accent2">
              <a:lumMod val="5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b="1" dirty="0">
                <a:latin typeface="Calibri" panose="020F0502020204030204" pitchFamily="34" charset="0"/>
              </a:rPr>
              <a:t>/test/demo_form.asp?name1=value1&amp;name2=value2</a:t>
            </a:r>
            <a:endParaRPr lang="en-US" dirty="0">
              <a:latin typeface="Calibri" panose="020F0502020204030204" pitchFamily="34" charset="0"/>
            </a:endParaRPr>
          </a:p>
          <a:p>
            <a:endParaRPr lang="en-US" sz="1200" dirty="0">
              <a:latin typeface="Calibri" panose="020F0502020204030204" pitchFamily="34" charset="0"/>
            </a:endParaRPr>
          </a:p>
          <a:p>
            <a:r>
              <a:rPr lang="en-US" b="1" dirty="0">
                <a:latin typeface="Calibri" panose="020F0502020204030204" pitchFamily="34" charset="0"/>
              </a:rPr>
              <a:t>GET</a:t>
            </a:r>
            <a:r>
              <a:rPr lang="en-US" dirty="0">
                <a:latin typeface="Calibri" panose="020F0502020204030204" pitchFamily="34" charset="0"/>
              </a:rPr>
              <a:t> </a:t>
            </a:r>
            <a:r>
              <a:rPr lang="ru-RU" dirty="0">
                <a:latin typeface="Calibri" panose="020F0502020204030204" pitchFamily="34" charset="0"/>
              </a:rPr>
              <a:t>запросы могут кэшироваться </a:t>
            </a:r>
          </a:p>
          <a:p>
            <a:r>
              <a:rPr lang="ru-RU" b="1" dirty="0">
                <a:latin typeface="Calibri" panose="020F0502020204030204" pitchFamily="34" charset="0"/>
              </a:rPr>
              <a:t>GET</a:t>
            </a:r>
            <a:r>
              <a:rPr lang="ru-RU" dirty="0">
                <a:latin typeface="Calibri" panose="020F0502020204030204" pitchFamily="34" charset="0"/>
              </a:rPr>
              <a:t> запросы остаются в истории браузера </a:t>
            </a:r>
          </a:p>
          <a:p>
            <a:r>
              <a:rPr lang="ru-RU" b="1" dirty="0">
                <a:latin typeface="Calibri" panose="020F0502020204030204" pitchFamily="34" charset="0"/>
              </a:rPr>
              <a:t>GET</a:t>
            </a:r>
            <a:r>
              <a:rPr lang="ru-RU" dirty="0">
                <a:latin typeface="Calibri" panose="020F0502020204030204" pitchFamily="34" charset="0"/>
              </a:rPr>
              <a:t> запросы могут быть закладками </a:t>
            </a:r>
          </a:p>
          <a:p>
            <a:r>
              <a:rPr lang="ru-RU" b="1" dirty="0">
                <a:latin typeface="Calibri" panose="020F0502020204030204" pitchFamily="34" charset="0"/>
              </a:rPr>
              <a:t>GET</a:t>
            </a:r>
            <a:r>
              <a:rPr lang="ru-RU" dirty="0">
                <a:latin typeface="Calibri" panose="020F0502020204030204" pitchFamily="34" charset="0"/>
              </a:rPr>
              <a:t> запросы не должны использоваться при работе с конфиденциальными данными </a:t>
            </a:r>
          </a:p>
          <a:p>
            <a:r>
              <a:rPr lang="ru-RU" b="1" dirty="0">
                <a:latin typeface="Calibri" panose="020F0502020204030204" pitchFamily="34" charset="0"/>
              </a:rPr>
              <a:t>GET</a:t>
            </a:r>
            <a:r>
              <a:rPr lang="ru-RU" dirty="0">
                <a:latin typeface="Calibri" panose="020F0502020204030204" pitchFamily="34" charset="0"/>
              </a:rPr>
              <a:t> запросы имеют ограничения длины </a:t>
            </a:r>
          </a:p>
          <a:p>
            <a:r>
              <a:rPr lang="ru-RU" b="1" dirty="0">
                <a:latin typeface="Calibri" panose="020F0502020204030204" pitchFamily="34" charset="0"/>
              </a:rPr>
              <a:t>GET</a:t>
            </a:r>
            <a:r>
              <a:rPr lang="ru-RU" dirty="0">
                <a:latin typeface="Calibri" panose="020F0502020204030204" pitchFamily="34" charset="0"/>
              </a:rPr>
              <a:t> запросы должны быть использованы только для получения данных</a:t>
            </a:r>
          </a:p>
        </p:txBody>
      </p:sp>
      <p:sp>
        <p:nvSpPr>
          <p:cNvPr id="6" name="Скругленный прямоугольник 5"/>
          <p:cNvSpPr/>
          <p:nvPr/>
        </p:nvSpPr>
        <p:spPr>
          <a:xfrm>
            <a:off x="228600" y="3627961"/>
            <a:ext cx="8721436" cy="2620439"/>
          </a:xfrm>
          <a:prstGeom prst="roundRect">
            <a:avLst/>
          </a:prstGeom>
          <a:solidFill>
            <a:schemeClr val="accent2">
              <a:lumMod val="5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dirty="0">
                <a:latin typeface="Calibri" panose="020F0502020204030204" pitchFamily="34" charset="0"/>
              </a:rPr>
              <a:t>POST /test/demo_form.asp HTTP/1.1</a:t>
            </a:r>
            <a:br>
              <a:rPr lang="en-US" dirty="0">
                <a:latin typeface="Calibri" panose="020F0502020204030204" pitchFamily="34" charset="0"/>
              </a:rPr>
            </a:br>
            <a:r>
              <a:rPr lang="en-US" dirty="0">
                <a:latin typeface="Calibri" panose="020F0502020204030204" pitchFamily="34" charset="0"/>
              </a:rPr>
              <a:t>Host: w3schools.com</a:t>
            </a:r>
            <a:br>
              <a:rPr lang="en-US" dirty="0">
                <a:latin typeface="Calibri" panose="020F0502020204030204" pitchFamily="34" charset="0"/>
              </a:rPr>
            </a:br>
            <a:r>
              <a:rPr lang="en-US" b="1" dirty="0">
                <a:latin typeface="Calibri" panose="020F0502020204030204" pitchFamily="34" charset="0"/>
              </a:rPr>
              <a:t>name1=value1&amp;name2=value2</a:t>
            </a:r>
            <a:endParaRPr lang="en-US" dirty="0">
              <a:latin typeface="Calibri" panose="020F0502020204030204" pitchFamily="34" charset="0"/>
            </a:endParaRPr>
          </a:p>
          <a:p>
            <a:endParaRPr lang="en-US" sz="1200" b="1" dirty="0">
              <a:latin typeface="Calibri" panose="020F0502020204030204" pitchFamily="34" charset="0"/>
            </a:endParaRPr>
          </a:p>
          <a:p>
            <a:r>
              <a:rPr lang="ru-RU" b="1" dirty="0">
                <a:latin typeface="Calibri" panose="020F0502020204030204" pitchFamily="34" charset="0"/>
              </a:rPr>
              <a:t>POST</a:t>
            </a:r>
            <a:r>
              <a:rPr lang="ru-RU" dirty="0">
                <a:latin typeface="Calibri" panose="020F0502020204030204" pitchFamily="34" charset="0"/>
              </a:rPr>
              <a:t> запросы никогда не кэшируются </a:t>
            </a:r>
          </a:p>
          <a:p>
            <a:r>
              <a:rPr lang="ru-RU" b="1" dirty="0">
                <a:latin typeface="Calibri" panose="020F0502020204030204" pitchFamily="34" charset="0"/>
              </a:rPr>
              <a:t>POST</a:t>
            </a:r>
            <a:r>
              <a:rPr lang="ru-RU" dirty="0">
                <a:latin typeface="Calibri" panose="020F0502020204030204" pitchFamily="34" charset="0"/>
              </a:rPr>
              <a:t> запросы не остаются в истории браузера </a:t>
            </a:r>
          </a:p>
          <a:p>
            <a:r>
              <a:rPr lang="ru-RU" b="1" dirty="0">
                <a:latin typeface="Calibri" panose="020F0502020204030204" pitchFamily="34" charset="0"/>
              </a:rPr>
              <a:t>POST</a:t>
            </a:r>
            <a:r>
              <a:rPr lang="ru-RU" dirty="0">
                <a:latin typeface="Calibri" panose="020F0502020204030204" pitchFamily="34" charset="0"/>
              </a:rPr>
              <a:t> запросы не быть закладками </a:t>
            </a:r>
          </a:p>
          <a:p>
            <a:r>
              <a:rPr lang="ru-RU" b="1" dirty="0">
                <a:latin typeface="Calibri" panose="020F0502020204030204" pitchFamily="34" charset="0"/>
              </a:rPr>
              <a:t>POST</a:t>
            </a:r>
            <a:r>
              <a:rPr lang="ru-RU" dirty="0">
                <a:latin typeface="Calibri" panose="020F0502020204030204" pitchFamily="34" charset="0"/>
              </a:rPr>
              <a:t> запросы не имеют ограничений по длине данных</a:t>
            </a:r>
          </a:p>
        </p:txBody>
      </p:sp>
    </p:spTree>
    <p:extLst>
      <p:ext uri="{BB962C8B-B14F-4D97-AF65-F5344CB8AC3E}">
        <p14:creationId xmlns:p14="http://schemas.microsoft.com/office/powerpoint/2010/main" val="114118975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3"/>
          <p:cNvSpPr>
            <a:spLocks noGrp="1"/>
          </p:cNvSpPr>
          <p:nvPr>
            <p:ph type="title"/>
          </p:nvPr>
        </p:nvSpPr>
        <p:spPr/>
        <p:txBody>
          <a:bodyPr/>
          <a:lstStyle/>
          <a:p>
            <a:r>
              <a:rPr lang="ru-RU" dirty="0"/>
              <a:t>Коды состояния </a:t>
            </a:r>
          </a:p>
        </p:txBody>
      </p:sp>
      <p:sp>
        <p:nvSpPr>
          <p:cNvPr id="5" name="Скругленный прямоугольник 4"/>
          <p:cNvSpPr/>
          <p:nvPr/>
        </p:nvSpPr>
        <p:spPr>
          <a:xfrm>
            <a:off x="228600" y="762000"/>
            <a:ext cx="8686800" cy="2590800"/>
          </a:xfrm>
          <a:prstGeom prst="roundRect">
            <a:avLst/>
          </a:prstGeom>
          <a:solidFill>
            <a:schemeClr val="accent2">
              <a:lumMod val="5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just"/>
            <a:r>
              <a:rPr lang="ru-RU" dirty="0">
                <a:latin typeface="Calibri" panose="020F0502020204030204" pitchFamily="34" charset="0"/>
              </a:rPr>
              <a:t>Код состояния информирует клиента о результатах выполнения запроса и определяет его дальнейшее поведение. Набор кодов состояния является стандартом, и все они описаны в соответствующих документах RFC (</a:t>
            </a:r>
            <a:r>
              <a:rPr lang="en-US" dirty="0">
                <a:latin typeface="Calibri" panose="020F0502020204030204" pitchFamily="34" charset="0"/>
              </a:rPr>
              <a:t>Request for Comments</a:t>
            </a:r>
            <a:r>
              <a:rPr lang="ru-RU" dirty="0">
                <a:latin typeface="Calibri" panose="020F0502020204030204" pitchFamily="34" charset="0"/>
              </a:rPr>
              <a:t>).</a:t>
            </a:r>
          </a:p>
          <a:p>
            <a:pPr algn="just"/>
            <a:endParaRPr lang="ru-RU" dirty="0">
              <a:latin typeface="Calibri" panose="020F0502020204030204" pitchFamily="34" charset="0"/>
            </a:endParaRPr>
          </a:p>
          <a:p>
            <a:pPr algn="just"/>
            <a:r>
              <a:rPr lang="ru-RU" dirty="0">
                <a:latin typeface="Calibri" panose="020F0502020204030204" pitchFamily="34" charset="0"/>
              </a:rPr>
              <a:t>Каждый код представляется целым трехзначным числом. Первая цифра указывает на класс состояния, последующие - порядковый номер состояния. За кодом ответа обычно следует краткое описание на английском языке.</a:t>
            </a:r>
          </a:p>
        </p:txBody>
      </p:sp>
      <p:grpSp>
        <p:nvGrpSpPr>
          <p:cNvPr id="19" name="Группа 18"/>
          <p:cNvGrpSpPr/>
          <p:nvPr/>
        </p:nvGrpSpPr>
        <p:grpSpPr>
          <a:xfrm>
            <a:off x="2791985" y="3733800"/>
            <a:ext cx="3560029" cy="2133600"/>
            <a:chOff x="3712554" y="3650527"/>
            <a:chExt cx="3560029" cy="2133600"/>
          </a:xfrm>
        </p:grpSpPr>
        <p:sp>
          <p:nvSpPr>
            <p:cNvPr id="3" name="TextBox 2"/>
            <p:cNvSpPr txBox="1"/>
            <p:nvPr/>
          </p:nvSpPr>
          <p:spPr>
            <a:xfrm>
              <a:off x="4835750" y="3791884"/>
              <a:ext cx="1033880" cy="615553"/>
            </a:xfrm>
            <a:prstGeom prst="rect">
              <a:avLst/>
            </a:prstGeom>
            <a:noFill/>
          </p:spPr>
          <p:txBody>
            <a:bodyPr wrap="square" rtlCol="0">
              <a:spAutoFit/>
            </a:bodyPr>
            <a:lstStyle/>
            <a:p>
              <a:pPr algn="dist"/>
              <a:r>
                <a:rPr lang="en-US" sz="3400" b="1" dirty="0">
                  <a:solidFill>
                    <a:schemeClr val="accent3">
                      <a:lumMod val="50000"/>
                    </a:schemeClr>
                  </a:solidFill>
                  <a:latin typeface="Consolas" panose="020B0609020204030204" pitchFamily="49" charset="0"/>
                  <a:cs typeface="Consolas" panose="020B0609020204030204" pitchFamily="49" charset="0"/>
                </a:rPr>
                <a:t>XXX</a:t>
              </a:r>
            </a:p>
          </p:txBody>
        </p:sp>
        <p:sp>
          <p:nvSpPr>
            <p:cNvPr id="8" name="Правая фигурная скобка 7"/>
            <p:cNvSpPr/>
            <p:nvPr/>
          </p:nvSpPr>
          <p:spPr>
            <a:xfrm rot="5400000">
              <a:off x="4833857" y="4255799"/>
              <a:ext cx="389161" cy="303276"/>
            </a:xfrm>
            <a:prstGeom prst="rightBrace">
              <a:avLst>
                <a:gd name="adj1" fmla="val 19013"/>
                <a:gd name="adj2" fmla="val 50000"/>
              </a:avLst>
            </a:prstGeom>
            <a:ln w="38100">
              <a:solidFill>
                <a:schemeClr val="accent2">
                  <a:lumMod val="5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 name="Правая фигурная скобка 8"/>
            <p:cNvSpPr/>
            <p:nvPr/>
          </p:nvSpPr>
          <p:spPr>
            <a:xfrm rot="5400000">
              <a:off x="5313251" y="4079680"/>
              <a:ext cx="389161" cy="655514"/>
            </a:xfrm>
            <a:prstGeom prst="rightBrace">
              <a:avLst>
                <a:gd name="adj1" fmla="val 19013"/>
                <a:gd name="adj2" fmla="val 50000"/>
              </a:avLst>
            </a:prstGeom>
            <a:ln w="38100">
              <a:solidFill>
                <a:schemeClr val="accent2">
                  <a:lumMod val="5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 name="Правая фигурная скобка 9"/>
            <p:cNvSpPr/>
            <p:nvPr/>
          </p:nvSpPr>
          <p:spPr>
            <a:xfrm rot="16200000">
              <a:off x="4833857" y="4909019"/>
              <a:ext cx="389161" cy="303276"/>
            </a:xfrm>
            <a:prstGeom prst="rightBrace">
              <a:avLst>
                <a:gd name="adj1" fmla="val 19013"/>
                <a:gd name="adj2" fmla="val 50000"/>
              </a:avLst>
            </a:prstGeom>
            <a:ln w="38100">
              <a:solidFill>
                <a:schemeClr val="accent2">
                  <a:lumMod val="5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 name="Правая фигурная скобка 10"/>
            <p:cNvSpPr/>
            <p:nvPr/>
          </p:nvSpPr>
          <p:spPr>
            <a:xfrm rot="16200000">
              <a:off x="5313252" y="4732901"/>
              <a:ext cx="389161" cy="655515"/>
            </a:xfrm>
            <a:prstGeom prst="rightBrace">
              <a:avLst>
                <a:gd name="adj1" fmla="val 19013"/>
                <a:gd name="adj2" fmla="val 50000"/>
              </a:avLst>
            </a:prstGeom>
            <a:ln w="38100">
              <a:solidFill>
                <a:schemeClr val="accent2">
                  <a:lumMod val="5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3" name="Прямая соединительная линия 12"/>
            <p:cNvCxnSpPr/>
            <p:nvPr/>
          </p:nvCxnSpPr>
          <p:spPr>
            <a:xfrm>
              <a:off x="5180075" y="3650527"/>
              <a:ext cx="0" cy="2133600"/>
            </a:xfrm>
            <a:prstGeom prst="line">
              <a:avLst/>
            </a:prstGeom>
            <a:ln w="38100">
              <a:solidFill>
                <a:schemeClr val="accent2">
                  <a:lumMod val="50000"/>
                </a:schemeClr>
              </a:solidFill>
              <a:prstDash val="sysDot"/>
            </a:ln>
            <a:effectLst/>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3712554" y="4532661"/>
              <a:ext cx="1270732" cy="369332"/>
            </a:xfrm>
            <a:prstGeom prst="rect">
              <a:avLst/>
            </a:prstGeom>
            <a:noFill/>
          </p:spPr>
          <p:txBody>
            <a:bodyPr wrap="none" rtlCol="0">
              <a:spAutoFit/>
            </a:bodyPr>
            <a:lstStyle/>
            <a:p>
              <a:r>
                <a:rPr lang="ru-RU" b="1" dirty="0">
                  <a:solidFill>
                    <a:schemeClr val="accent3">
                      <a:lumMod val="50000"/>
                    </a:schemeClr>
                  </a:solidFill>
                  <a:latin typeface="Calibri" panose="020F0502020204030204" pitchFamily="34" charset="0"/>
                </a:rPr>
                <a:t>Код класса</a:t>
              </a:r>
              <a:endParaRPr lang="en-US" b="1" dirty="0">
                <a:solidFill>
                  <a:schemeClr val="accent3">
                    <a:lumMod val="50000"/>
                  </a:schemeClr>
                </a:solidFill>
                <a:latin typeface="Calibri" panose="020F0502020204030204" pitchFamily="34" charset="0"/>
              </a:endParaRPr>
            </a:p>
          </p:txBody>
        </p:sp>
        <p:sp>
          <p:nvSpPr>
            <p:cNvPr id="17" name="TextBox 16"/>
            <p:cNvSpPr txBox="1"/>
            <p:nvPr/>
          </p:nvSpPr>
          <p:spPr>
            <a:xfrm>
              <a:off x="5512165" y="4532661"/>
              <a:ext cx="1760418" cy="369332"/>
            </a:xfrm>
            <a:prstGeom prst="rect">
              <a:avLst/>
            </a:prstGeom>
            <a:noFill/>
          </p:spPr>
          <p:txBody>
            <a:bodyPr wrap="none" rtlCol="0">
              <a:spAutoFit/>
            </a:bodyPr>
            <a:lstStyle/>
            <a:p>
              <a:r>
                <a:rPr lang="ru-RU" b="1" dirty="0">
                  <a:solidFill>
                    <a:schemeClr val="accent3">
                      <a:lumMod val="50000"/>
                    </a:schemeClr>
                  </a:solidFill>
                  <a:latin typeface="Calibri" panose="020F0502020204030204" pitchFamily="34" charset="0"/>
                </a:rPr>
                <a:t>Код сообщения</a:t>
              </a:r>
              <a:endParaRPr lang="en-US" b="1" dirty="0">
                <a:solidFill>
                  <a:schemeClr val="accent3">
                    <a:lumMod val="50000"/>
                  </a:schemeClr>
                </a:solidFill>
                <a:latin typeface="Calibri" panose="020F0502020204030204" pitchFamily="34" charset="0"/>
              </a:endParaRPr>
            </a:p>
          </p:txBody>
        </p:sp>
        <p:sp>
          <p:nvSpPr>
            <p:cNvPr id="18" name="TextBox 17"/>
            <p:cNvSpPr txBox="1"/>
            <p:nvPr/>
          </p:nvSpPr>
          <p:spPr>
            <a:xfrm>
              <a:off x="4801711" y="5125242"/>
              <a:ext cx="1033880" cy="615553"/>
            </a:xfrm>
            <a:prstGeom prst="rect">
              <a:avLst/>
            </a:prstGeom>
            <a:noFill/>
          </p:spPr>
          <p:txBody>
            <a:bodyPr wrap="square" rtlCol="0">
              <a:spAutoFit/>
            </a:bodyPr>
            <a:lstStyle/>
            <a:p>
              <a:pPr algn="dist"/>
              <a:r>
                <a:rPr lang="ru-RU" sz="3400" b="1" dirty="0">
                  <a:solidFill>
                    <a:schemeClr val="accent3">
                      <a:lumMod val="50000"/>
                    </a:schemeClr>
                  </a:solidFill>
                  <a:latin typeface="Consolas" panose="020B0609020204030204" pitchFamily="49" charset="0"/>
                  <a:cs typeface="Consolas" panose="020B0609020204030204" pitchFamily="49" charset="0"/>
                </a:rPr>
                <a:t>403</a:t>
              </a:r>
              <a:endParaRPr lang="en-US" sz="3400" b="1" dirty="0">
                <a:solidFill>
                  <a:schemeClr val="accent3">
                    <a:lumMod val="50000"/>
                  </a:schemeClr>
                </a:solidFill>
                <a:latin typeface="Consolas" panose="020B0609020204030204" pitchFamily="49" charset="0"/>
                <a:cs typeface="Consolas" panose="020B0609020204030204" pitchFamily="49" charset="0"/>
              </a:endParaRPr>
            </a:p>
          </p:txBody>
        </p:sp>
      </p:grpSp>
    </p:spTree>
    <p:extLst>
      <p:ext uri="{BB962C8B-B14F-4D97-AF65-F5344CB8AC3E}">
        <p14:creationId xmlns:p14="http://schemas.microsoft.com/office/powerpoint/2010/main" val="179130470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3"/>
          <p:cNvSpPr>
            <a:spLocks noGrp="1"/>
          </p:cNvSpPr>
          <p:nvPr>
            <p:ph type="title"/>
          </p:nvPr>
        </p:nvSpPr>
        <p:spPr/>
        <p:txBody>
          <a:bodyPr/>
          <a:lstStyle/>
          <a:p>
            <a:r>
              <a:rPr lang="ru-RU" dirty="0"/>
              <a:t>Коды состояния </a:t>
            </a:r>
          </a:p>
        </p:txBody>
      </p:sp>
      <p:graphicFrame>
        <p:nvGraphicFramePr>
          <p:cNvPr id="2" name="Таблица 1"/>
          <p:cNvGraphicFramePr>
            <a:graphicFrameLocks noGrp="1"/>
          </p:cNvGraphicFramePr>
          <p:nvPr>
            <p:extLst>
              <p:ext uri="{D42A27DB-BD31-4B8C-83A1-F6EECF244321}">
                <p14:modId xmlns:p14="http://schemas.microsoft.com/office/powerpoint/2010/main" val="1544617505"/>
              </p:ext>
            </p:extLst>
          </p:nvPr>
        </p:nvGraphicFramePr>
        <p:xfrm>
          <a:off x="266700" y="914400"/>
          <a:ext cx="8610600" cy="5105400"/>
        </p:xfrm>
        <a:graphic>
          <a:graphicData uri="http://schemas.openxmlformats.org/drawingml/2006/table">
            <a:tbl>
              <a:tblPr firstRow="1" bandRow="1">
                <a:tableStyleId>{F2DE63D5-997A-4646-A377-4702673A728D}</a:tableStyleId>
              </a:tblPr>
              <a:tblGrid>
                <a:gridCol w="2247900">
                  <a:extLst>
                    <a:ext uri="{9D8B030D-6E8A-4147-A177-3AD203B41FA5}">
                      <a16:colId xmlns="" xmlns:a16="http://schemas.microsoft.com/office/drawing/2014/main" val="1737678951"/>
                    </a:ext>
                  </a:extLst>
                </a:gridCol>
                <a:gridCol w="6362700">
                  <a:extLst>
                    <a:ext uri="{9D8B030D-6E8A-4147-A177-3AD203B41FA5}">
                      <a16:colId xmlns="" xmlns:a16="http://schemas.microsoft.com/office/drawing/2014/main" val="3586462957"/>
                    </a:ext>
                  </a:extLst>
                </a:gridCol>
              </a:tblGrid>
              <a:tr h="646253">
                <a:tc>
                  <a:txBody>
                    <a:bodyPr/>
                    <a:lstStyle/>
                    <a:p>
                      <a:pPr algn="ctr"/>
                      <a:r>
                        <a:rPr lang="ru-RU" sz="1800" dirty="0">
                          <a:latin typeface="Calibri" panose="020F0502020204030204" pitchFamily="34" charset="0"/>
                        </a:rPr>
                        <a:t>Класс кода</a:t>
                      </a:r>
                      <a:endParaRPr lang="en-US" sz="1800" dirty="0">
                        <a:latin typeface="Calibri" panose="020F0502020204030204" pitchFamily="34" charset="0"/>
                      </a:endParaRPr>
                    </a:p>
                  </a:txBody>
                  <a:tcPr anchor="ctr">
                    <a:solidFill>
                      <a:schemeClr val="accent2">
                        <a:lumMod val="50000"/>
                      </a:schemeClr>
                    </a:solidFill>
                  </a:tcPr>
                </a:tc>
                <a:tc>
                  <a:txBody>
                    <a:bodyPr/>
                    <a:lstStyle/>
                    <a:p>
                      <a:pPr algn="ctr"/>
                      <a:r>
                        <a:rPr lang="ru-RU" sz="1800" dirty="0">
                          <a:latin typeface="Calibri" panose="020F0502020204030204" pitchFamily="34" charset="0"/>
                        </a:rPr>
                        <a:t>Краткое описание</a:t>
                      </a:r>
                      <a:endParaRPr lang="en-US" sz="1800" dirty="0">
                        <a:latin typeface="Calibri" panose="020F0502020204030204" pitchFamily="34" charset="0"/>
                      </a:endParaRPr>
                    </a:p>
                  </a:txBody>
                  <a:tcPr anchor="ctr">
                    <a:solidFill>
                      <a:schemeClr val="accent2">
                        <a:lumMod val="50000"/>
                      </a:schemeClr>
                    </a:solidFill>
                  </a:tcPr>
                </a:tc>
                <a:extLst>
                  <a:ext uri="{0D108BD9-81ED-4DB2-BD59-A6C34878D82A}">
                    <a16:rowId xmlns="" xmlns:a16="http://schemas.microsoft.com/office/drawing/2014/main" val="3344013764"/>
                  </a:ext>
                </a:extLst>
              </a:tr>
              <a:tr h="4459147">
                <a:tc>
                  <a:txBody>
                    <a:bodyPr/>
                    <a:lstStyle/>
                    <a:p>
                      <a:pPr algn="ctr"/>
                      <a:r>
                        <a:rPr lang="en-US" sz="1800" dirty="0">
                          <a:solidFill>
                            <a:schemeClr val="accent3">
                              <a:lumMod val="50000"/>
                            </a:schemeClr>
                          </a:solidFill>
                          <a:latin typeface="Calibri" panose="020F0502020204030204" pitchFamily="34" charset="0"/>
                        </a:rPr>
                        <a:t>1xx Informational (</a:t>
                      </a:r>
                      <a:r>
                        <a:rPr lang="ru-RU" sz="1800" dirty="0">
                          <a:solidFill>
                            <a:schemeClr val="accent3">
                              <a:lumMod val="50000"/>
                            </a:schemeClr>
                          </a:solidFill>
                          <a:latin typeface="Calibri" panose="020F0502020204030204" pitchFamily="34" charset="0"/>
                        </a:rPr>
                        <a:t>Информационный)</a:t>
                      </a:r>
                      <a:endParaRPr lang="en-US" sz="1800" dirty="0">
                        <a:solidFill>
                          <a:schemeClr val="accent3">
                            <a:lumMod val="50000"/>
                          </a:schemeClr>
                        </a:solidFill>
                        <a:latin typeface="Calibri" panose="020F0502020204030204" pitchFamily="34" charset="0"/>
                      </a:endParaRPr>
                    </a:p>
                  </a:txBody>
                  <a:tcPr anchor="ctr"/>
                </a:tc>
                <a:tc>
                  <a:txBody>
                    <a:bodyPr/>
                    <a:lstStyle/>
                    <a:p>
                      <a:pPr algn="just"/>
                      <a:r>
                        <a:rPr lang="ru-RU" sz="1800" dirty="0">
                          <a:solidFill>
                            <a:schemeClr val="accent3">
                              <a:lumMod val="50000"/>
                            </a:schemeClr>
                          </a:solidFill>
                          <a:latin typeface="Calibri" panose="020F0502020204030204" pitchFamily="34" charset="0"/>
                        </a:rPr>
                        <a:t>В этот класс выделены коды, информирующие о процессе передачи. В HTTP/1.0 сообщения с такими кодами должны игнорироваться. В HTTP/1.1 клиент должен быть готов принять этот класс сообщений как обычный ответ, но ничего отправлять серверу не нужно. Сами сообщения от сервера содержат только стартовую строку ответа и, если требуется, несколько специфичных для ответа полей заголовка. Прокси-сервера подобные сообщения должны отправлять дальше от сервера к клиенту.</a:t>
                      </a:r>
                    </a:p>
                    <a:p>
                      <a:pPr algn="just"/>
                      <a:endParaRPr lang="ru-RU" sz="1800" dirty="0">
                        <a:solidFill>
                          <a:schemeClr val="accent3">
                            <a:lumMod val="50000"/>
                          </a:schemeClr>
                        </a:solidFill>
                        <a:latin typeface="Calibri" panose="020F0502020204030204" pitchFamily="34" charset="0"/>
                      </a:endParaRPr>
                    </a:p>
                    <a:p>
                      <a:pPr algn="just"/>
                      <a:r>
                        <a:rPr lang="ru-RU" sz="1800" dirty="0">
                          <a:solidFill>
                            <a:schemeClr val="accent3">
                              <a:lumMod val="50000"/>
                            </a:schemeClr>
                          </a:solidFill>
                          <a:latin typeface="Calibri" panose="020F0502020204030204" pitchFamily="34" charset="0"/>
                        </a:rPr>
                        <a:t>Примеры ответов сервера:</a:t>
                      </a:r>
                    </a:p>
                    <a:p>
                      <a:pPr algn="just"/>
                      <a:endParaRPr lang="ru-RU" sz="1800" dirty="0">
                        <a:solidFill>
                          <a:schemeClr val="accent3">
                            <a:lumMod val="50000"/>
                          </a:schemeClr>
                        </a:solidFill>
                        <a:latin typeface="Calibri" panose="020F0502020204030204" pitchFamily="34" charset="0"/>
                      </a:endParaRPr>
                    </a:p>
                    <a:p>
                      <a:pPr algn="just"/>
                      <a:r>
                        <a:rPr lang="ru-RU" sz="1800" dirty="0">
                          <a:solidFill>
                            <a:schemeClr val="accent3">
                              <a:lumMod val="50000"/>
                            </a:schemeClr>
                          </a:solidFill>
                          <a:latin typeface="Calibri" panose="020F0502020204030204" pitchFamily="34" charset="0"/>
                        </a:rPr>
                        <a:t>100 </a:t>
                      </a:r>
                      <a:r>
                        <a:rPr lang="ru-RU" sz="1800" dirty="0" err="1">
                          <a:solidFill>
                            <a:schemeClr val="accent3">
                              <a:lumMod val="50000"/>
                            </a:schemeClr>
                          </a:solidFill>
                          <a:latin typeface="Calibri" panose="020F0502020204030204" pitchFamily="34" charset="0"/>
                        </a:rPr>
                        <a:t>Continue</a:t>
                      </a:r>
                      <a:r>
                        <a:rPr lang="ru-RU" sz="1800" dirty="0">
                          <a:solidFill>
                            <a:schemeClr val="accent3">
                              <a:lumMod val="50000"/>
                            </a:schemeClr>
                          </a:solidFill>
                          <a:latin typeface="Calibri" panose="020F0502020204030204" pitchFamily="34" charset="0"/>
                        </a:rPr>
                        <a:t> (Продолжать)</a:t>
                      </a:r>
                    </a:p>
                    <a:p>
                      <a:pPr algn="just"/>
                      <a:r>
                        <a:rPr lang="ru-RU" sz="1800" dirty="0">
                          <a:solidFill>
                            <a:schemeClr val="accent3">
                              <a:lumMod val="50000"/>
                            </a:schemeClr>
                          </a:solidFill>
                          <a:latin typeface="Calibri" panose="020F0502020204030204" pitchFamily="34" charset="0"/>
                        </a:rPr>
                        <a:t>101 </a:t>
                      </a:r>
                      <a:r>
                        <a:rPr lang="ru-RU" sz="1800" dirty="0" err="1">
                          <a:solidFill>
                            <a:schemeClr val="accent3">
                              <a:lumMod val="50000"/>
                            </a:schemeClr>
                          </a:solidFill>
                          <a:latin typeface="Calibri" panose="020F0502020204030204" pitchFamily="34" charset="0"/>
                        </a:rPr>
                        <a:t>Switching</a:t>
                      </a:r>
                      <a:r>
                        <a:rPr lang="ru-RU" sz="1800" dirty="0">
                          <a:solidFill>
                            <a:schemeClr val="accent3">
                              <a:lumMod val="50000"/>
                            </a:schemeClr>
                          </a:solidFill>
                          <a:latin typeface="Calibri" panose="020F0502020204030204" pitchFamily="34" charset="0"/>
                        </a:rPr>
                        <a:t> </a:t>
                      </a:r>
                      <a:r>
                        <a:rPr lang="ru-RU" sz="1800" dirty="0" err="1">
                          <a:solidFill>
                            <a:schemeClr val="accent3">
                              <a:lumMod val="50000"/>
                            </a:schemeClr>
                          </a:solidFill>
                          <a:latin typeface="Calibri" panose="020F0502020204030204" pitchFamily="34" charset="0"/>
                        </a:rPr>
                        <a:t>Protocols</a:t>
                      </a:r>
                      <a:r>
                        <a:rPr lang="ru-RU" sz="1800" dirty="0">
                          <a:solidFill>
                            <a:schemeClr val="accent3">
                              <a:lumMod val="50000"/>
                            </a:schemeClr>
                          </a:solidFill>
                          <a:latin typeface="Calibri" panose="020F0502020204030204" pitchFamily="34" charset="0"/>
                        </a:rPr>
                        <a:t> (Переключение протоколов)</a:t>
                      </a:r>
                    </a:p>
                    <a:p>
                      <a:pPr algn="just"/>
                      <a:r>
                        <a:rPr lang="ru-RU" sz="1800" dirty="0">
                          <a:solidFill>
                            <a:schemeClr val="accent3">
                              <a:lumMod val="50000"/>
                            </a:schemeClr>
                          </a:solidFill>
                          <a:latin typeface="Calibri" panose="020F0502020204030204" pitchFamily="34" charset="0"/>
                        </a:rPr>
                        <a:t>102 </a:t>
                      </a:r>
                      <a:r>
                        <a:rPr lang="ru-RU" sz="1800" dirty="0" err="1">
                          <a:solidFill>
                            <a:schemeClr val="accent3">
                              <a:lumMod val="50000"/>
                            </a:schemeClr>
                          </a:solidFill>
                          <a:latin typeface="Calibri" panose="020F0502020204030204" pitchFamily="34" charset="0"/>
                        </a:rPr>
                        <a:t>Processing</a:t>
                      </a:r>
                      <a:r>
                        <a:rPr lang="ru-RU" sz="1800" dirty="0">
                          <a:solidFill>
                            <a:schemeClr val="accent3">
                              <a:lumMod val="50000"/>
                            </a:schemeClr>
                          </a:solidFill>
                          <a:latin typeface="Calibri" panose="020F0502020204030204" pitchFamily="34" charset="0"/>
                        </a:rPr>
                        <a:t> (Идёт обработка)</a:t>
                      </a:r>
                      <a:endParaRPr lang="en-US" sz="1800" dirty="0">
                        <a:solidFill>
                          <a:schemeClr val="accent3">
                            <a:lumMod val="50000"/>
                          </a:schemeClr>
                        </a:solidFill>
                        <a:latin typeface="Calibri" panose="020F0502020204030204" pitchFamily="34" charset="0"/>
                      </a:endParaRPr>
                    </a:p>
                  </a:txBody>
                  <a:tcPr anchor="ctr"/>
                </a:tc>
                <a:extLst>
                  <a:ext uri="{0D108BD9-81ED-4DB2-BD59-A6C34878D82A}">
                    <a16:rowId xmlns="" xmlns:a16="http://schemas.microsoft.com/office/drawing/2014/main" val="114973686"/>
                  </a:ext>
                </a:extLst>
              </a:tr>
            </a:tbl>
          </a:graphicData>
        </a:graphic>
      </p:graphicFrame>
    </p:spTree>
    <p:extLst>
      <p:ext uri="{BB962C8B-B14F-4D97-AF65-F5344CB8AC3E}">
        <p14:creationId xmlns:p14="http://schemas.microsoft.com/office/powerpoint/2010/main" val="304297786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3"/>
          <p:cNvSpPr>
            <a:spLocks noGrp="1"/>
          </p:cNvSpPr>
          <p:nvPr>
            <p:ph type="title"/>
          </p:nvPr>
        </p:nvSpPr>
        <p:spPr/>
        <p:txBody>
          <a:bodyPr/>
          <a:lstStyle/>
          <a:p>
            <a:r>
              <a:rPr lang="ru-RU" dirty="0"/>
              <a:t>Коды состояния </a:t>
            </a:r>
          </a:p>
        </p:txBody>
      </p:sp>
      <p:graphicFrame>
        <p:nvGraphicFramePr>
          <p:cNvPr id="2" name="Таблица 1"/>
          <p:cNvGraphicFramePr>
            <a:graphicFrameLocks noGrp="1"/>
          </p:cNvGraphicFramePr>
          <p:nvPr>
            <p:extLst>
              <p:ext uri="{D42A27DB-BD31-4B8C-83A1-F6EECF244321}">
                <p14:modId xmlns:p14="http://schemas.microsoft.com/office/powerpoint/2010/main" val="1687926652"/>
              </p:ext>
            </p:extLst>
          </p:nvPr>
        </p:nvGraphicFramePr>
        <p:xfrm>
          <a:off x="266700" y="914400"/>
          <a:ext cx="8610600" cy="5105400"/>
        </p:xfrm>
        <a:graphic>
          <a:graphicData uri="http://schemas.openxmlformats.org/drawingml/2006/table">
            <a:tbl>
              <a:tblPr firstRow="1" bandRow="1">
                <a:tableStyleId>{F2DE63D5-997A-4646-A377-4702673A728D}</a:tableStyleId>
              </a:tblPr>
              <a:tblGrid>
                <a:gridCol w="2247900">
                  <a:extLst>
                    <a:ext uri="{9D8B030D-6E8A-4147-A177-3AD203B41FA5}">
                      <a16:colId xmlns="" xmlns:a16="http://schemas.microsoft.com/office/drawing/2014/main" val="1737678951"/>
                    </a:ext>
                  </a:extLst>
                </a:gridCol>
                <a:gridCol w="6362700">
                  <a:extLst>
                    <a:ext uri="{9D8B030D-6E8A-4147-A177-3AD203B41FA5}">
                      <a16:colId xmlns="" xmlns:a16="http://schemas.microsoft.com/office/drawing/2014/main" val="3586462957"/>
                    </a:ext>
                  </a:extLst>
                </a:gridCol>
              </a:tblGrid>
              <a:tr h="646253">
                <a:tc>
                  <a:txBody>
                    <a:bodyPr/>
                    <a:lstStyle/>
                    <a:p>
                      <a:pPr algn="ctr"/>
                      <a:r>
                        <a:rPr lang="ru-RU" sz="1800" dirty="0">
                          <a:latin typeface="Calibri" panose="020F0502020204030204" pitchFamily="34" charset="0"/>
                        </a:rPr>
                        <a:t>Класс кода</a:t>
                      </a:r>
                      <a:endParaRPr lang="en-US" sz="1800" dirty="0">
                        <a:latin typeface="Calibri" panose="020F0502020204030204" pitchFamily="34" charset="0"/>
                      </a:endParaRPr>
                    </a:p>
                  </a:txBody>
                  <a:tcPr anchor="ctr">
                    <a:solidFill>
                      <a:schemeClr val="accent2">
                        <a:lumMod val="50000"/>
                      </a:schemeClr>
                    </a:solidFill>
                  </a:tcPr>
                </a:tc>
                <a:tc>
                  <a:txBody>
                    <a:bodyPr/>
                    <a:lstStyle/>
                    <a:p>
                      <a:pPr algn="ctr"/>
                      <a:r>
                        <a:rPr lang="ru-RU" sz="1800" dirty="0">
                          <a:latin typeface="Calibri" panose="020F0502020204030204" pitchFamily="34" charset="0"/>
                        </a:rPr>
                        <a:t>Краткое описание</a:t>
                      </a:r>
                      <a:endParaRPr lang="en-US" sz="1800" dirty="0">
                        <a:latin typeface="Calibri" panose="020F0502020204030204" pitchFamily="34" charset="0"/>
                      </a:endParaRPr>
                    </a:p>
                  </a:txBody>
                  <a:tcPr anchor="ctr">
                    <a:solidFill>
                      <a:schemeClr val="accent2">
                        <a:lumMod val="50000"/>
                      </a:schemeClr>
                    </a:solidFill>
                  </a:tcPr>
                </a:tc>
                <a:extLst>
                  <a:ext uri="{0D108BD9-81ED-4DB2-BD59-A6C34878D82A}">
                    <a16:rowId xmlns="" xmlns:a16="http://schemas.microsoft.com/office/drawing/2014/main" val="3344013764"/>
                  </a:ext>
                </a:extLst>
              </a:tr>
              <a:tr h="4459147">
                <a:tc>
                  <a:txBody>
                    <a:bodyPr/>
                    <a:lstStyle/>
                    <a:p>
                      <a:pPr algn="ctr"/>
                      <a:r>
                        <a:rPr lang="en-US" sz="1800" dirty="0">
                          <a:solidFill>
                            <a:schemeClr val="accent3">
                              <a:lumMod val="50000"/>
                            </a:schemeClr>
                          </a:solidFill>
                          <a:latin typeface="Calibri" panose="020F0502020204030204" pitchFamily="34" charset="0"/>
                        </a:rPr>
                        <a:t>2xx Success (</a:t>
                      </a:r>
                      <a:r>
                        <a:rPr lang="ru-RU" sz="1800" dirty="0">
                          <a:solidFill>
                            <a:schemeClr val="accent3">
                              <a:lumMod val="50000"/>
                            </a:schemeClr>
                          </a:solidFill>
                          <a:latin typeface="Calibri" panose="020F0502020204030204" pitchFamily="34" charset="0"/>
                        </a:rPr>
                        <a:t>Успешно)</a:t>
                      </a:r>
                      <a:endParaRPr lang="en-US" sz="1800" dirty="0">
                        <a:solidFill>
                          <a:schemeClr val="accent3">
                            <a:lumMod val="50000"/>
                          </a:schemeClr>
                        </a:solidFill>
                        <a:latin typeface="Calibri" panose="020F0502020204030204" pitchFamily="34" charset="0"/>
                      </a:endParaRPr>
                    </a:p>
                  </a:txBody>
                  <a:tcPr anchor="ctr"/>
                </a:tc>
                <a:tc>
                  <a:txBody>
                    <a:bodyPr/>
                    <a:lstStyle/>
                    <a:p>
                      <a:pPr algn="just"/>
                      <a:r>
                        <a:rPr lang="ru-RU" sz="1800" dirty="0">
                          <a:solidFill>
                            <a:schemeClr val="accent3">
                              <a:lumMod val="50000"/>
                            </a:schemeClr>
                          </a:solidFill>
                          <a:latin typeface="Calibri" panose="020F0502020204030204" pitchFamily="34" charset="0"/>
                        </a:rPr>
                        <a:t>Сообщения данного класса информируют о случаях успешного принятия и обработки запроса клиента. В зависимости от статуса сервер может </a:t>
                      </a:r>
                      <a:r>
                        <a:rPr lang="ru-RU" sz="1800" dirty="0" smtClean="0">
                          <a:solidFill>
                            <a:schemeClr val="accent3">
                              <a:lumMod val="50000"/>
                            </a:schemeClr>
                          </a:solidFill>
                          <a:latin typeface="Calibri" panose="020F0502020204030204" pitchFamily="34" charset="0"/>
                        </a:rPr>
                        <a:t>еще </a:t>
                      </a:r>
                      <a:r>
                        <a:rPr lang="ru-RU" sz="1800" dirty="0">
                          <a:solidFill>
                            <a:schemeClr val="accent3">
                              <a:lumMod val="50000"/>
                            </a:schemeClr>
                          </a:solidFill>
                          <a:latin typeface="Calibri" panose="020F0502020204030204" pitchFamily="34" charset="0"/>
                        </a:rPr>
                        <a:t>передать заголовки и тело сообщения.</a:t>
                      </a:r>
                    </a:p>
                    <a:p>
                      <a:pPr algn="just"/>
                      <a:endParaRPr lang="ru-RU" sz="1800" dirty="0">
                        <a:solidFill>
                          <a:schemeClr val="accent3">
                            <a:lumMod val="50000"/>
                          </a:schemeClr>
                        </a:solidFill>
                        <a:latin typeface="Calibri" panose="020F0502020204030204" pitchFamily="34" charset="0"/>
                      </a:endParaRPr>
                    </a:p>
                    <a:p>
                      <a:pPr algn="just"/>
                      <a:r>
                        <a:rPr lang="ru-RU" sz="1800" dirty="0">
                          <a:solidFill>
                            <a:schemeClr val="accent3">
                              <a:lumMod val="50000"/>
                            </a:schemeClr>
                          </a:solidFill>
                          <a:latin typeface="Calibri" panose="020F0502020204030204" pitchFamily="34" charset="0"/>
                        </a:rPr>
                        <a:t>Примеры ответов сервера:</a:t>
                      </a:r>
                    </a:p>
                    <a:p>
                      <a:pPr algn="just"/>
                      <a:endParaRPr lang="ru-RU" sz="1800" dirty="0">
                        <a:solidFill>
                          <a:schemeClr val="accent3">
                            <a:lumMod val="50000"/>
                          </a:schemeClr>
                        </a:solidFill>
                        <a:latin typeface="Calibri" panose="020F0502020204030204" pitchFamily="34" charset="0"/>
                      </a:endParaRPr>
                    </a:p>
                    <a:p>
                      <a:pPr algn="just"/>
                      <a:r>
                        <a:rPr lang="ru-RU" sz="1800" dirty="0">
                          <a:solidFill>
                            <a:schemeClr val="accent3">
                              <a:lumMod val="50000"/>
                            </a:schemeClr>
                          </a:solidFill>
                          <a:latin typeface="Calibri" panose="020F0502020204030204" pitchFamily="34" charset="0"/>
                        </a:rPr>
                        <a:t>200 OK (Успешно).</a:t>
                      </a:r>
                    </a:p>
                    <a:p>
                      <a:pPr algn="just"/>
                      <a:r>
                        <a:rPr lang="ru-RU" sz="1800" dirty="0">
                          <a:solidFill>
                            <a:schemeClr val="accent3">
                              <a:lumMod val="50000"/>
                            </a:schemeClr>
                          </a:solidFill>
                          <a:latin typeface="Calibri" panose="020F0502020204030204" pitchFamily="34" charset="0"/>
                        </a:rPr>
                        <a:t>201 </a:t>
                      </a:r>
                      <a:r>
                        <a:rPr lang="ru-RU" sz="1800" dirty="0" err="1">
                          <a:solidFill>
                            <a:schemeClr val="accent3">
                              <a:lumMod val="50000"/>
                            </a:schemeClr>
                          </a:solidFill>
                          <a:latin typeface="Calibri" panose="020F0502020204030204" pitchFamily="34" charset="0"/>
                        </a:rPr>
                        <a:t>Created</a:t>
                      </a:r>
                      <a:r>
                        <a:rPr lang="ru-RU" sz="1800" dirty="0">
                          <a:solidFill>
                            <a:schemeClr val="accent3">
                              <a:lumMod val="50000"/>
                            </a:schemeClr>
                          </a:solidFill>
                          <a:latin typeface="Calibri" panose="020F0502020204030204" pitchFamily="34" charset="0"/>
                        </a:rPr>
                        <a:t> (Создано)</a:t>
                      </a:r>
                    </a:p>
                    <a:p>
                      <a:pPr algn="just"/>
                      <a:r>
                        <a:rPr lang="ru-RU" sz="1800" dirty="0">
                          <a:solidFill>
                            <a:schemeClr val="accent3">
                              <a:lumMod val="50000"/>
                            </a:schemeClr>
                          </a:solidFill>
                          <a:latin typeface="Calibri" panose="020F0502020204030204" pitchFamily="34" charset="0"/>
                        </a:rPr>
                        <a:t>202 </a:t>
                      </a:r>
                      <a:r>
                        <a:rPr lang="ru-RU" sz="1800" dirty="0" err="1">
                          <a:solidFill>
                            <a:schemeClr val="accent3">
                              <a:lumMod val="50000"/>
                            </a:schemeClr>
                          </a:solidFill>
                          <a:latin typeface="Calibri" panose="020F0502020204030204" pitchFamily="34" charset="0"/>
                        </a:rPr>
                        <a:t>Accepted</a:t>
                      </a:r>
                      <a:r>
                        <a:rPr lang="ru-RU" sz="1800" dirty="0">
                          <a:solidFill>
                            <a:schemeClr val="accent3">
                              <a:lumMod val="50000"/>
                            </a:schemeClr>
                          </a:solidFill>
                          <a:latin typeface="Calibri" panose="020F0502020204030204" pitchFamily="34" charset="0"/>
                        </a:rPr>
                        <a:t> (Принято)</a:t>
                      </a:r>
                    </a:p>
                    <a:p>
                      <a:pPr algn="just"/>
                      <a:r>
                        <a:rPr lang="ru-RU" sz="1800" dirty="0">
                          <a:solidFill>
                            <a:schemeClr val="accent3">
                              <a:lumMod val="50000"/>
                            </a:schemeClr>
                          </a:solidFill>
                          <a:latin typeface="Calibri" panose="020F0502020204030204" pitchFamily="34" charset="0"/>
                        </a:rPr>
                        <a:t>204 </a:t>
                      </a:r>
                      <a:r>
                        <a:rPr lang="ru-RU" sz="1800" dirty="0" err="1">
                          <a:solidFill>
                            <a:schemeClr val="accent3">
                              <a:lumMod val="50000"/>
                            </a:schemeClr>
                          </a:solidFill>
                          <a:latin typeface="Calibri" panose="020F0502020204030204" pitchFamily="34" charset="0"/>
                        </a:rPr>
                        <a:t>No</a:t>
                      </a:r>
                      <a:r>
                        <a:rPr lang="ru-RU" sz="1800" dirty="0">
                          <a:solidFill>
                            <a:schemeClr val="accent3">
                              <a:lumMod val="50000"/>
                            </a:schemeClr>
                          </a:solidFill>
                          <a:latin typeface="Calibri" panose="020F0502020204030204" pitchFamily="34" charset="0"/>
                        </a:rPr>
                        <a:t> </a:t>
                      </a:r>
                      <a:r>
                        <a:rPr lang="ru-RU" sz="1800" dirty="0" err="1">
                          <a:solidFill>
                            <a:schemeClr val="accent3">
                              <a:lumMod val="50000"/>
                            </a:schemeClr>
                          </a:solidFill>
                          <a:latin typeface="Calibri" panose="020F0502020204030204" pitchFamily="34" charset="0"/>
                        </a:rPr>
                        <a:t>Content</a:t>
                      </a:r>
                      <a:r>
                        <a:rPr lang="ru-RU" sz="1800" dirty="0">
                          <a:solidFill>
                            <a:schemeClr val="accent3">
                              <a:lumMod val="50000"/>
                            </a:schemeClr>
                          </a:solidFill>
                          <a:latin typeface="Calibri" panose="020F0502020204030204" pitchFamily="34" charset="0"/>
                        </a:rPr>
                        <a:t> (Нет содержимого)</a:t>
                      </a:r>
                    </a:p>
                    <a:p>
                      <a:pPr algn="just"/>
                      <a:r>
                        <a:rPr lang="ru-RU" sz="1800" dirty="0">
                          <a:solidFill>
                            <a:schemeClr val="accent3">
                              <a:lumMod val="50000"/>
                            </a:schemeClr>
                          </a:solidFill>
                          <a:latin typeface="Calibri" panose="020F0502020204030204" pitchFamily="34" charset="0"/>
                        </a:rPr>
                        <a:t>206 </a:t>
                      </a:r>
                      <a:r>
                        <a:rPr lang="ru-RU" sz="1800" dirty="0" err="1">
                          <a:solidFill>
                            <a:schemeClr val="accent3">
                              <a:lumMod val="50000"/>
                            </a:schemeClr>
                          </a:solidFill>
                          <a:latin typeface="Calibri" panose="020F0502020204030204" pitchFamily="34" charset="0"/>
                        </a:rPr>
                        <a:t>Partial</a:t>
                      </a:r>
                      <a:r>
                        <a:rPr lang="ru-RU" sz="1800" dirty="0">
                          <a:solidFill>
                            <a:schemeClr val="accent3">
                              <a:lumMod val="50000"/>
                            </a:schemeClr>
                          </a:solidFill>
                          <a:latin typeface="Calibri" panose="020F0502020204030204" pitchFamily="34" charset="0"/>
                        </a:rPr>
                        <a:t> </a:t>
                      </a:r>
                      <a:r>
                        <a:rPr lang="ru-RU" sz="1800" dirty="0" err="1">
                          <a:solidFill>
                            <a:schemeClr val="accent3">
                              <a:lumMod val="50000"/>
                            </a:schemeClr>
                          </a:solidFill>
                          <a:latin typeface="Calibri" panose="020F0502020204030204" pitchFamily="34" charset="0"/>
                        </a:rPr>
                        <a:t>Content</a:t>
                      </a:r>
                      <a:r>
                        <a:rPr lang="ru-RU" sz="1800" dirty="0">
                          <a:solidFill>
                            <a:schemeClr val="accent3">
                              <a:lumMod val="50000"/>
                            </a:schemeClr>
                          </a:solidFill>
                          <a:latin typeface="Calibri" panose="020F0502020204030204" pitchFamily="34" charset="0"/>
                        </a:rPr>
                        <a:t> (Частичное содержимое)</a:t>
                      </a:r>
                      <a:endParaRPr lang="en-US" sz="1800" dirty="0">
                        <a:solidFill>
                          <a:schemeClr val="accent3">
                            <a:lumMod val="50000"/>
                          </a:schemeClr>
                        </a:solidFill>
                        <a:latin typeface="Calibri" panose="020F0502020204030204" pitchFamily="34" charset="0"/>
                      </a:endParaRPr>
                    </a:p>
                  </a:txBody>
                  <a:tcPr anchor="ctr"/>
                </a:tc>
                <a:extLst>
                  <a:ext uri="{0D108BD9-81ED-4DB2-BD59-A6C34878D82A}">
                    <a16:rowId xmlns="" xmlns:a16="http://schemas.microsoft.com/office/drawing/2014/main" val="114973686"/>
                  </a:ext>
                </a:extLst>
              </a:tr>
            </a:tbl>
          </a:graphicData>
        </a:graphic>
      </p:graphicFrame>
    </p:spTree>
    <p:extLst>
      <p:ext uri="{BB962C8B-B14F-4D97-AF65-F5344CB8AC3E}">
        <p14:creationId xmlns:p14="http://schemas.microsoft.com/office/powerpoint/2010/main" val="241656364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3"/>
          <p:cNvSpPr>
            <a:spLocks noGrp="1"/>
          </p:cNvSpPr>
          <p:nvPr>
            <p:ph type="title"/>
          </p:nvPr>
        </p:nvSpPr>
        <p:spPr/>
        <p:txBody>
          <a:bodyPr/>
          <a:lstStyle/>
          <a:p>
            <a:r>
              <a:rPr lang="ru-RU" dirty="0"/>
              <a:t>Коды состояния </a:t>
            </a:r>
          </a:p>
        </p:txBody>
      </p:sp>
      <p:graphicFrame>
        <p:nvGraphicFramePr>
          <p:cNvPr id="2" name="Таблица 1"/>
          <p:cNvGraphicFramePr>
            <a:graphicFrameLocks noGrp="1"/>
          </p:cNvGraphicFramePr>
          <p:nvPr>
            <p:extLst>
              <p:ext uri="{D42A27DB-BD31-4B8C-83A1-F6EECF244321}">
                <p14:modId xmlns:p14="http://schemas.microsoft.com/office/powerpoint/2010/main" val="2027907669"/>
              </p:ext>
            </p:extLst>
          </p:nvPr>
        </p:nvGraphicFramePr>
        <p:xfrm>
          <a:off x="266700" y="914400"/>
          <a:ext cx="8610600" cy="5401133"/>
        </p:xfrm>
        <a:graphic>
          <a:graphicData uri="http://schemas.openxmlformats.org/drawingml/2006/table">
            <a:tbl>
              <a:tblPr firstRow="1" bandRow="1">
                <a:tableStyleId>{F2DE63D5-997A-4646-A377-4702673A728D}</a:tableStyleId>
              </a:tblPr>
              <a:tblGrid>
                <a:gridCol w="2247900">
                  <a:extLst>
                    <a:ext uri="{9D8B030D-6E8A-4147-A177-3AD203B41FA5}">
                      <a16:colId xmlns="" xmlns:a16="http://schemas.microsoft.com/office/drawing/2014/main" val="1737678951"/>
                    </a:ext>
                  </a:extLst>
                </a:gridCol>
                <a:gridCol w="6362700">
                  <a:extLst>
                    <a:ext uri="{9D8B030D-6E8A-4147-A177-3AD203B41FA5}">
                      <a16:colId xmlns="" xmlns:a16="http://schemas.microsoft.com/office/drawing/2014/main" val="3586462957"/>
                    </a:ext>
                  </a:extLst>
                </a:gridCol>
              </a:tblGrid>
              <a:tr h="646253">
                <a:tc>
                  <a:txBody>
                    <a:bodyPr/>
                    <a:lstStyle/>
                    <a:p>
                      <a:pPr algn="ctr"/>
                      <a:r>
                        <a:rPr lang="ru-RU" sz="1800" dirty="0">
                          <a:latin typeface="Calibri" panose="020F0502020204030204" pitchFamily="34" charset="0"/>
                        </a:rPr>
                        <a:t>Класс кода</a:t>
                      </a:r>
                      <a:endParaRPr lang="en-US" sz="1800" dirty="0">
                        <a:latin typeface="Calibri" panose="020F0502020204030204" pitchFamily="34" charset="0"/>
                      </a:endParaRPr>
                    </a:p>
                  </a:txBody>
                  <a:tcPr anchor="ctr">
                    <a:solidFill>
                      <a:schemeClr val="accent2">
                        <a:lumMod val="50000"/>
                      </a:schemeClr>
                    </a:solidFill>
                  </a:tcPr>
                </a:tc>
                <a:tc>
                  <a:txBody>
                    <a:bodyPr/>
                    <a:lstStyle/>
                    <a:p>
                      <a:pPr algn="ctr"/>
                      <a:r>
                        <a:rPr lang="ru-RU" sz="1800" dirty="0">
                          <a:latin typeface="Calibri" panose="020F0502020204030204" pitchFamily="34" charset="0"/>
                        </a:rPr>
                        <a:t>Краткое описание</a:t>
                      </a:r>
                      <a:endParaRPr lang="en-US" sz="1800" dirty="0">
                        <a:latin typeface="Calibri" panose="020F0502020204030204" pitchFamily="34" charset="0"/>
                      </a:endParaRPr>
                    </a:p>
                  </a:txBody>
                  <a:tcPr anchor="ctr">
                    <a:solidFill>
                      <a:schemeClr val="accent2">
                        <a:lumMod val="50000"/>
                      </a:schemeClr>
                    </a:solidFill>
                  </a:tcPr>
                </a:tc>
                <a:extLst>
                  <a:ext uri="{0D108BD9-81ED-4DB2-BD59-A6C34878D82A}">
                    <a16:rowId xmlns="" xmlns:a16="http://schemas.microsoft.com/office/drawing/2014/main" val="3344013764"/>
                  </a:ext>
                </a:extLst>
              </a:tr>
              <a:tr h="4459147">
                <a:tc>
                  <a:txBody>
                    <a:bodyPr/>
                    <a:lstStyle/>
                    <a:p>
                      <a:pPr algn="ctr"/>
                      <a:r>
                        <a:rPr lang="en-US" sz="1800" dirty="0">
                          <a:solidFill>
                            <a:schemeClr val="accent3">
                              <a:lumMod val="50000"/>
                            </a:schemeClr>
                          </a:solidFill>
                          <a:latin typeface="Calibri" panose="020F0502020204030204" pitchFamily="34" charset="0"/>
                        </a:rPr>
                        <a:t>3xx Redirection (</a:t>
                      </a:r>
                      <a:r>
                        <a:rPr lang="ru-RU" sz="1800" dirty="0">
                          <a:solidFill>
                            <a:schemeClr val="accent3">
                              <a:lumMod val="50000"/>
                            </a:schemeClr>
                          </a:solidFill>
                          <a:latin typeface="Calibri" panose="020F0502020204030204" pitchFamily="34" charset="0"/>
                        </a:rPr>
                        <a:t>Перенаправление)</a:t>
                      </a:r>
                      <a:endParaRPr lang="en-US" sz="1800" dirty="0">
                        <a:solidFill>
                          <a:schemeClr val="accent3">
                            <a:lumMod val="50000"/>
                          </a:schemeClr>
                        </a:solidFill>
                        <a:latin typeface="Calibri" panose="020F0502020204030204" pitchFamily="34" charset="0"/>
                      </a:endParaRPr>
                    </a:p>
                  </a:txBody>
                  <a:tcPr anchor="ctr"/>
                </a:tc>
                <a:tc>
                  <a:txBody>
                    <a:bodyPr/>
                    <a:lstStyle/>
                    <a:p>
                      <a:pPr algn="just"/>
                      <a:r>
                        <a:rPr lang="ru-RU" sz="1800" dirty="0">
                          <a:solidFill>
                            <a:schemeClr val="accent3">
                              <a:lumMod val="50000"/>
                            </a:schemeClr>
                          </a:solidFill>
                          <a:latin typeface="Calibri" panose="020F0502020204030204" pitchFamily="34" charset="0"/>
                        </a:rPr>
                        <a:t>Коды статуса класса 3xx сообщают клиенту, что для успешного выполнения операции нужно произвести следующий запрос к другому URI. В большинстве случаев новый адрес указывается в поле </a:t>
                      </a:r>
                      <a:r>
                        <a:rPr lang="ru-RU" sz="1800" dirty="0" err="1">
                          <a:solidFill>
                            <a:schemeClr val="accent3">
                              <a:lumMod val="50000"/>
                            </a:schemeClr>
                          </a:solidFill>
                          <a:latin typeface="Calibri" panose="020F0502020204030204" pitchFamily="34" charset="0"/>
                        </a:rPr>
                        <a:t>Location</a:t>
                      </a:r>
                      <a:r>
                        <a:rPr lang="ru-RU" sz="1800" dirty="0">
                          <a:solidFill>
                            <a:schemeClr val="accent3">
                              <a:lumMod val="50000"/>
                            </a:schemeClr>
                          </a:solidFill>
                          <a:latin typeface="Calibri" panose="020F0502020204030204" pitchFamily="34" charset="0"/>
                        </a:rPr>
                        <a:t> заголовка. Клиент в этом случае должен, как правило, произвести автоматический переход («</a:t>
                      </a:r>
                      <a:r>
                        <a:rPr lang="ru-RU" sz="1800" dirty="0" err="1">
                          <a:solidFill>
                            <a:schemeClr val="accent3">
                              <a:lumMod val="50000"/>
                            </a:schemeClr>
                          </a:solidFill>
                          <a:latin typeface="Calibri" panose="020F0502020204030204" pitchFamily="34" charset="0"/>
                        </a:rPr>
                        <a:t>редирект</a:t>
                      </a:r>
                      <a:r>
                        <a:rPr lang="ru-RU" sz="1800" dirty="0">
                          <a:solidFill>
                            <a:schemeClr val="accent3">
                              <a:lumMod val="50000"/>
                            </a:schemeClr>
                          </a:solidFill>
                          <a:latin typeface="Calibri" panose="020F0502020204030204" pitchFamily="34" charset="0"/>
                        </a:rPr>
                        <a:t>»). При обращении к следующему ресурсу можно получить ответ из этого же класса кодов. Может получиться даже длинная цепочка из </a:t>
                      </a:r>
                      <a:r>
                        <a:rPr lang="ru-RU" sz="1800" dirty="0" err="1">
                          <a:solidFill>
                            <a:schemeClr val="accent3">
                              <a:lumMod val="50000"/>
                            </a:schemeClr>
                          </a:solidFill>
                          <a:latin typeface="Calibri" panose="020F0502020204030204" pitchFamily="34" charset="0"/>
                        </a:rPr>
                        <a:t>перенаправлений</a:t>
                      </a:r>
                      <a:r>
                        <a:rPr lang="ru-RU" sz="1800" dirty="0">
                          <a:solidFill>
                            <a:schemeClr val="accent3">
                              <a:lumMod val="50000"/>
                            </a:schemeClr>
                          </a:solidFill>
                          <a:latin typeface="Calibri" panose="020F0502020204030204" pitchFamily="34" charset="0"/>
                        </a:rPr>
                        <a:t>, которые, если будут производиться автоматически, создадут чрезмерную нагрузку на оборудование. Поэтому разработчики протокола HTTP настоятельно рекомендуют после второго подряд подобного ответа обязательно запрашивать подтверждение на перенаправление у пользователя (раньше рекомендовалось после 5-го). За этим следить обязан клиент, так как текущий сервер может перенаправить клиента на ресурс другого сервера. Клиент также должен предотвратить попадание в круговые перенаправления.</a:t>
                      </a:r>
                    </a:p>
                  </a:txBody>
                  <a:tcPr anchor="ctr"/>
                </a:tc>
                <a:extLst>
                  <a:ext uri="{0D108BD9-81ED-4DB2-BD59-A6C34878D82A}">
                    <a16:rowId xmlns="" xmlns:a16="http://schemas.microsoft.com/office/drawing/2014/main" val="114973686"/>
                  </a:ext>
                </a:extLst>
              </a:tr>
            </a:tbl>
          </a:graphicData>
        </a:graphic>
      </p:graphicFrame>
    </p:spTree>
    <p:extLst>
      <p:ext uri="{BB962C8B-B14F-4D97-AF65-F5344CB8AC3E}">
        <p14:creationId xmlns:p14="http://schemas.microsoft.com/office/powerpoint/2010/main" val="382642376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3"/>
          <p:cNvSpPr>
            <a:spLocks noGrp="1"/>
          </p:cNvSpPr>
          <p:nvPr>
            <p:ph type="title"/>
          </p:nvPr>
        </p:nvSpPr>
        <p:spPr/>
        <p:txBody>
          <a:bodyPr/>
          <a:lstStyle/>
          <a:p>
            <a:r>
              <a:rPr lang="ru-RU" dirty="0"/>
              <a:t>Коды состояния </a:t>
            </a:r>
          </a:p>
        </p:txBody>
      </p:sp>
      <p:graphicFrame>
        <p:nvGraphicFramePr>
          <p:cNvPr id="2" name="Таблица 1"/>
          <p:cNvGraphicFramePr>
            <a:graphicFrameLocks noGrp="1"/>
          </p:cNvGraphicFramePr>
          <p:nvPr>
            <p:extLst>
              <p:ext uri="{D42A27DB-BD31-4B8C-83A1-F6EECF244321}">
                <p14:modId xmlns:p14="http://schemas.microsoft.com/office/powerpoint/2010/main" val="722308542"/>
              </p:ext>
            </p:extLst>
          </p:nvPr>
        </p:nvGraphicFramePr>
        <p:xfrm>
          <a:off x="266700" y="914400"/>
          <a:ext cx="8610600" cy="3048000"/>
        </p:xfrm>
        <a:graphic>
          <a:graphicData uri="http://schemas.openxmlformats.org/drawingml/2006/table">
            <a:tbl>
              <a:tblPr firstRow="1" bandRow="1">
                <a:tableStyleId>{F2DE63D5-997A-4646-A377-4702673A728D}</a:tableStyleId>
              </a:tblPr>
              <a:tblGrid>
                <a:gridCol w="2247900">
                  <a:extLst>
                    <a:ext uri="{9D8B030D-6E8A-4147-A177-3AD203B41FA5}">
                      <a16:colId xmlns="" xmlns:a16="http://schemas.microsoft.com/office/drawing/2014/main" val="1737678951"/>
                    </a:ext>
                  </a:extLst>
                </a:gridCol>
                <a:gridCol w="6362700">
                  <a:extLst>
                    <a:ext uri="{9D8B030D-6E8A-4147-A177-3AD203B41FA5}">
                      <a16:colId xmlns="" xmlns:a16="http://schemas.microsoft.com/office/drawing/2014/main" val="3586462957"/>
                    </a:ext>
                  </a:extLst>
                </a:gridCol>
              </a:tblGrid>
              <a:tr h="646253">
                <a:tc>
                  <a:txBody>
                    <a:bodyPr/>
                    <a:lstStyle/>
                    <a:p>
                      <a:pPr algn="ctr"/>
                      <a:r>
                        <a:rPr lang="ru-RU" sz="1800" dirty="0">
                          <a:latin typeface="Calibri" panose="020F0502020204030204" pitchFamily="34" charset="0"/>
                        </a:rPr>
                        <a:t>Класс кода</a:t>
                      </a:r>
                      <a:endParaRPr lang="en-US" sz="1800" dirty="0">
                        <a:latin typeface="Calibri" panose="020F0502020204030204" pitchFamily="34" charset="0"/>
                      </a:endParaRPr>
                    </a:p>
                  </a:txBody>
                  <a:tcPr anchor="ctr">
                    <a:solidFill>
                      <a:schemeClr val="accent2">
                        <a:lumMod val="50000"/>
                      </a:schemeClr>
                    </a:solidFill>
                  </a:tcPr>
                </a:tc>
                <a:tc>
                  <a:txBody>
                    <a:bodyPr/>
                    <a:lstStyle/>
                    <a:p>
                      <a:pPr algn="ctr"/>
                      <a:r>
                        <a:rPr lang="ru-RU" sz="1800" dirty="0">
                          <a:latin typeface="Calibri" panose="020F0502020204030204" pitchFamily="34" charset="0"/>
                        </a:rPr>
                        <a:t>Краткое описание</a:t>
                      </a:r>
                      <a:endParaRPr lang="en-US" sz="1800" dirty="0">
                        <a:latin typeface="Calibri" panose="020F0502020204030204" pitchFamily="34" charset="0"/>
                      </a:endParaRPr>
                    </a:p>
                  </a:txBody>
                  <a:tcPr anchor="ctr">
                    <a:solidFill>
                      <a:schemeClr val="accent2">
                        <a:lumMod val="50000"/>
                      </a:schemeClr>
                    </a:solidFill>
                  </a:tcPr>
                </a:tc>
                <a:extLst>
                  <a:ext uri="{0D108BD9-81ED-4DB2-BD59-A6C34878D82A}">
                    <a16:rowId xmlns="" xmlns:a16="http://schemas.microsoft.com/office/drawing/2014/main" val="3344013764"/>
                  </a:ext>
                </a:extLst>
              </a:tr>
              <a:tr h="2401747">
                <a:tc>
                  <a:txBody>
                    <a:bodyPr/>
                    <a:lstStyle/>
                    <a:p>
                      <a:pPr algn="ctr"/>
                      <a:r>
                        <a:rPr lang="en-US" sz="1800" dirty="0">
                          <a:solidFill>
                            <a:schemeClr val="accent3">
                              <a:lumMod val="50000"/>
                            </a:schemeClr>
                          </a:solidFill>
                          <a:latin typeface="Calibri" panose="020F0502020204030204" pitchFamily="34" charset="0"/>
                        </a:rPr>
                        <a:t>3xx Redirection (</a:t>
                      </a:r>
                      <a:r>
                        <a:rPr lang="ru-RU" sz="1800" dirty="0">
                          <a:solidFill>
                            <a:schemeClr val="accent3">
                              <a:lumMod val="50000"/>
                            </a:schemeClr>
                          </a:solidFill>
                          <a:latin typeface="Calibri" panose="020F0502020204030204" pitchFamily="34" charset="0"/>
                        </a:rPr>
                        <a:t>Перенаправление)</a:t>
                      </a:r>
                      <a:endParaRPr lang="en-US" sz="1800" dirty="0">
                        <a:solidFill>
                          <a:schemeClr val="accent3">
                            <a:lumMod val="50000"/>
                          </a:schemeClr>
                        </a:solidFill>
                        <a:latin typeface="Calibri" panose="020F0502020204030204" pitchFamily="34" charset="0"/>
                      </a:endParaRPr>
                    </a:p>
                  </a:txBody>
                  <a:tcPr anchor="ctr"/>
                </a:tc>
                <a:tc>
                  <a:txBody>
                    <a:bodyPr/>
                    <a:lstStyle/>
                    <a:p>
                      <a:pPr algn="just"/>
                      <a:r>
                        <a:rPr lang="ru-RU" sz="1800" dirty="0">
                          <a:solidFill>
                            <a:schemeClr val="accent3">
                              <a:lumMod val="50000"/>
                            </a:schemeClr>
                          </a:solidFill>
                          <a:latin typeface="Calibri" panose="020F0502020204030204" pitchFamily="34" charset="0"/>
                        </a:rPr>
                        <a:t>Примеры ответов сервера:</a:t>
                      </a:r>
                    </a:p>
                    <a:p>
                      <a:pPr algn="just"/>
                      <a:endParaRPr lang="ru-RU" sz="1800" dirty="0">
                        <a:solidFill>
                          <a:schemeClr val="accent3">
                            <a:lumMod val="50000"/>
                          </a:schemeClr>
                        </a:solidFill>
                        <a:latin typeface="Calibri" panose="020F0502020204030204" pitchFamily="34" charset="0"/>
                      </a:endParaRPr>
                    </a:p>
                    <a:p>
                      <a:pPr algn="just"/>
                      <a:r>
                        <a:rPr lang="ru-RU" sz="1800" dirty="0">
                          <a:solidFill>
                            <a:schemeClr val="accent3">
                              <a:lumMod val="50000"/>
                            </a:schemeClr>
                          </a:solidFill>
                          <a:latin typeface="Calibri" panose="020F0502020204030204" pitchFamily="34" charset="0"/>
                        </a:rPr>
                        <a:t>300 </a:t>
                      </a:r>
                      <a:r>
                        <a:rPr lang="ru-RU" sz="1800" dirty="0" err="1">
                          <a:solidFill>
                            <a:schemeClr val="accent3">
                              <a:lumMod val="50000"/>
                            </a:schemeClr>
                          </a:solidFill>
                          <a:latin typeface="Calibri" panose="020F0502020204030204" pitchFamily="34" charset="0"/>
                        </a:rPr>
                        <a:t>Multiple</a:t>
                      </a:r>
                      <a:r>
                        <a:rPr lang="ru-RU" sz="1800" dirty="0">
                          <a:solidFill>
                            <a:schemeClr val="accent3">
                              <a:lumMod val="50000"/>
                            </a:schemeClr>
                          </a:solidFill>
                          <a:latin typeface="Calibri" panose="020F0502020204030204" pitchFamily="34" charset="0"/>
                        </a:rPr>
                        <a:t> </a:t>
                      </a:r>
                      <a:r>
                        <a:rPr lang="ru-RU" sz="1800" dirty="0" err="1">
                          <a:solidFill>
                            <a:schemeClr val="accent3">
                              <a:lumMod val="50000"/>
                            </a:schemeClr>
                          </a:solidFill>
                          <a:latin typeface="Calibri" panose="020F0502020204030204" pitchFamily="34" charset="0"/>
                        </a:rPr>
                        <a:t>Choices</a:t>
                      </a:r>
                      <a:r>
                        <a:rPr lang="ru-RU" sz="1800" dirty="0">
                          <a:solidFill>
                            <a:schemeClr val="accent3">
                              <a:lumMod val="50000"/>
                            </a:schemeClr>
                          </a:solidFill>
                          <a:latin typeface="Calibri" panose="020F0502020204030204" pitchFamily="34" charset="0"/>
                        </a:rPr>
                        <a:t> (Множественный выбор)</a:t>
                      </a:r>
                    </a:p>
                    <a:p>
                      <a:pPr algn="just"/>
                      <a:r>
                        <a:rPr lang="ru-RU" sz="1800" dirty="0">
                          <a:solidFill>
                            <a:schemeClr val="accent3">
                              <a:lumMod val="50000"/>
                            </a:schemeClr>
                          </a:solidFill>
                          <a:latin typeface="Calibri" panose="020F0502020204030204" pitchFamily="34" charset="0"/>
                        </a:rPr>
                        <a:t>301 </a:t>
                      </a:r>
                      <a:r>
                        <a:rPr lang="ru-RU" sz="1800" dirty="0" err="1">
                          <a:solidFill>
                            <a:schemeClr val="accent3">
                              <a:lumMod val="50000"/>
                            </a:schemeClr>
                          </a:solidFill>
                          <a:latin typeface="Calibri" panose="020F0502020204030204" pitchFamily="34" charset="0"/>
                        </a:rPr>
                        <a:t>Moved</a:t>
                      </a:r>
                      <a:r>
                        <a:rPr lang="ru-RU" sz="1800" dirty="0">
                          <a:solidFill>
                            <a:schemeClr val="accent3">
                              <a:lumMod val="50000"/>
                            </a:schemeClr>
                          </a:solidFill>
                          <a:latin typeface="Calibri" panose="020F0502020204030204" pitchFamily="34" charset="0"/>
                        </a:rPr>
                        <a:t> </a:t>
                      </a:r>
                      <a:r>
                        <a:rPr lang="ru-RU" sz="1800" dirty="0" err="1">
                          <a:solidFill>
                            <a:schemeClr val="accent3">
                              <a:lumMod val="50000"/>
                            </a:schemeClr>
                          </a:solidFill>
                          <a:latin typeface="Calibri" panose="020F0502020204030204" pitchFamily="34" charset="0"/>
                        </a:rPr>
                        <a:t>Permanently</a:t>
                      </a:r>
                      <a:r>
                        <a:rPr lang="ru-RU" sz="1800" dirty="0">
                          <a:solidFill>
                            <a:schemeClr val="accent3">
                              <a:lumMod val="50000"/>
                            </a:schemeClr>
                          </a:solidFill>
                          <a:latin typeface="Calibri" panose="020F0502020204030204" pitchFamily="34" charset="0"/>
                        </a:rPr>
                        <a:t> (Перемещено навсегда)</a:t>
                      </a:r>
                    </a:p>
                    <a:p>
                      <a:pPr algn="just"/>
                      <a:r>
                        <a:rPr lang="ru-RU" sz="1800" dirty="0">
                          <a:solidFill>
                            <a:schemeClr val="accent3">
                              <a:lumMod val="50000"/>
                            </a:schemeClr>
                          </a:solidFill>
                          <a:latin typeface="Calibri" panose="020F0502020204030204" pitchFamily="34" charset="0"/>
                        </a:rPr>
                        <a:t>304 </a:t>
                      </a:r>
                      <a:r>
                        <a:rPr lang="ru-RU" sz="1800" dirty="0" err="1">
                          <a:solidFill>
                            <a:schemeClr val="accent3">
                              <a:lumMod val="50000"/>
                            </a:schemeClr>
                          </a:solidFill>
                          <a:latin typeface="Calibri" panose="020F0502020204030204" pitchFamily="34" charset="0"/>
                        </a:rPr>
                        <a:t>Not</a:t>
                      </a:r>
                      <a:r>
                        <a:rPr lang="ru-RU" sz="1800" dirty="0">
                          <a:solidFill>
                            <a:schemeClr val="accent3">
                              <a:lumMod val="50000"/>
                            </a:schemeClr>
                          </a:solidFill>
                          <a:latin typeface="Calibri" panose="020F0502020204030204" pitchFamily="34" charset="0"/>
                        </a:rPr>
                        <a:t> </a:t>
                      </a:r>
                      <a:r>
                        <a:rPr lang="ru-RU" sz="1800" dirty="0" err="1">
                          <a:solidFill>
                            <a:schemeClr val="accent3">
                              <a:lumMod val="50000"/>
                            </a:schemeClr>
                          </a:solidFill>
                          <a:latin typeface="Calibri" panose="020F0502020204030204" pitchFamily="34" charset="0"/>
                        </a:rPr>
                        <a:t>Modified</a:t>
                      </a:r>
                      <a:r>
                        <a:rPr lang="ru-RU" sz="1800" dirty="0">
                          <a:solidFill>
                            <a:schemeClr val="accent3">
                              <a:lumMod val="50000"/>
                            </a:schemeClr>
                          </a:solidFill>
                          <a:latin typeface="Calibri" panose="020F0502020204030204" pitchFamily="34" charset="0"/>
                        </a:rPr>
                        <a:t> (Не изменялось)</a:t>
                      </a:r>
                      <a:endParaRPr lang="en-US" sz="1800" dirty="0">
                        <a:solidFill>
                          <a:schemeClr val="accent3">
                            <a:lumMod val="50000"/>
                          </a:schemeClr>
                        </a:solidFill>
                        <a:latin typeface="Calibri" panose="020F0502020204030204" pitchFamily="34" charset="0"/>
                      </a:endParaRPr>
                    </a:p>
                  </a:txBody>
                  <a:tcPr anchor="ctr"/>
                </a:tc>
                <a:extLst>
                  <a:ext uri="{0D108BD9-81ED-4DB2-BD59-A6C34878D82A}">
                    <a16:rowId xmlns="" xmlns:a16="http://schemas.microsoft.com/office/drawing/2014/main" val="114973686"/>
                  </a:ext>
                </a:extLst>
              </a:tr>
            </a:tbl>
          </a:graphicData>
        </a:graphic>
      </p:graphicFrame>
    </p:spTree>
    <p:extLst>
      <p:ext uri="{BB962C8B-B14F-4D97-AF65-F5344CB8AC3E}">
        <p14:creationId xmlns:p14="http://schemas.microsoft.com/office/powerpoint/2010/main" val="308485314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3"/>
          <p:cNvSpPr>
            <a:spLocks noGrp="1"/>
          </p:cNvSpPr>
          <p:nvPr>
            <p:ph type="title"/>
          </p:nvPr>
        </p:nvSpPr>
        <p:spPr/>
        <p:txBody>
          <a:bodyPr/>
          <a:lstStyle/>
          <a:p>
            <a:r>
              <a:rPr lang="ru-RU" dirty="0"/>
              <a:t>Коды состояния </a:t>
            </a:r>
          </a:p>
        </p:txBody>
      </p:sp>
      <p:graphicFrame>
        <p:nvGraphicFramePr>
          <p:cNvPr id="2" name="Таблица 1"/>
          <p:cNvGraphicFramePr>
            <a:graphicFrameLocks noGrp="1"/>
          </p:cNvGraphicFramePr>
          <p:nvPr>
            <p:extLst>
              <p:ext uri="{D42A27DB-BD31-4B8C-83A1-F6EECF244321}">
                <p14:modId xmlns:p14="http://schemas.microsoft.com/office/powerpoint/2010/main" val="933110197"/>
              </p:ext>
            </p:extLst>
          </p:nvPr>
        </p:nvGraphicFramePr>
        <p:xfrm>
          <a:off x="266700" y="914400"/>
          <a:ext cx="8610600" cy="5105400"/>
        </p:xfrm>
        <a:graphic>
          <a:graphicData uri="http://schemas.openxmlformats.org/drawingml/2006/table">
            <a:tbl>
              <a:tblPr firstRow="1" bandRow="1">
                <a:tableStyleId>{F2DE63D5-997A-4646-A377-4702673A728D}</a:tableStyleId>
              </a:tblPr>
              <a:tblGrid>
                <a:gridCol w="2247900">
                  <a:extLst>
                    <a:ext uri="{9D8B030D-6E8A-4147-A177-3AD203B41FA5}">
                      <a16:colId xmlns="" xmlns:a16="http://schemas.microsoft.com/office/drawing/2014/main" val="1737678951"/>
                    </a:ext>
                  </a:extLst>
                </a:gridCol>
                <a:gridCol w="6362700">
                  <a:extLst>
                    <a:ext uri="{9D8B030D-6E8A-4147-A177-3AD203B41FA5}">
                      <a16:colId xmlns="" xmlns:a16="http://schemas.microsoft.com/office/drawing/2014/main" val="3586462957"/>
                    </a:ext>
                  </a:extLst>
                </a:gridCol>
              </a:tblGrid>
              <a:tr h="646253">
                <a:tc>
                  <a:txBody>
                    <a:bodyPr/>
                    <a:lstStyle/>
                    <a:p>
                      <a:pPr algn="ctr"/>
                      <a:r>
                        <a:rPr lang="ru-RU" sz="1800" dirty="0">
                          <a:latin typeface="Calibri" panose="020F0502020204030204" pitchFamily="34" charset="0"/>
                        </a:rPr>
                        <a:t>Класс кода</a:t>
                      </a:r>
                      <a:endParaRPr lang="en-US" sz="1800" dirty="0">
                        <a:latin typeface="Calibri" panose="020F0502020204030204" pitchFamily="34" charset="0"/>
                      </a:endParaRPr>
                    </a:p>
                  </a:txBody>
                  <a:tcPr anchor="ctr">
                    <a:solidFill>
                      <a:schemeClr val="accent2">
                        <a:lumMod val="50000"/>
                      </a:schemeClr>
                    </a:solidFill>
                  </a:tcPr>
                </a:tc>
                <a:tc>
                  <a:txBody>
                    <a:bodyPr/>
                    <a:lstStyle/>
                    <a:p>
                      <a:pPr algn="ctr"/>
                      <a:r>
                        <a:rPr lang="ru-RU" sz="1800" dirty="0">
                          <a:latin typeface="Calibri" panose="020F0502020204030204" pitchFamily="34" charset="0"/>
                        </a:rPr>
                        <a:t>Краткое описание</a:t>
                      </a:r>
                      <a:endParaRPr lang="en-US" sz="1800" dirty="0">
                        <a:latin typeface="Calibri" panose="020F0502020204030204" pitchFamily="34" charset="0"/>
                      </a:endParaRPr>
                    </a:p>
                  </a:txBody>
                  <a:tcPr anchor="ctr">
                    <a:solidFill>
                      <a:schemeClr val="accent2">
                        <a:lumMod val="50000"/>
                      </a:schemeClr>
                    </a:solidFill>
                  </a:tcPr>
                </a:tc>
                <a:extLst>
                  <a:ext uri="{0D108BD9-81ED-4DB2-BD59-A6C34878D82A}">
                    <a16:rowId xmlns="" xmlns:a16="http://schemas.microsoft.com/office/drawing/2014/main" val="3344013764"/>
                  </a:ext>
                </a:extLst>
              </a:tr>
              <a:tr h="4459147">
                <a:tc>
                  <a:txBody>
                    <a:bodyPr/>
                    <a:lstStyle/>
                    <a:p>
                      <a:pPr algn="ctr"/>
                      <a:r>
                        <a:rPr lang="ru-RU" sz="1800" dirty="0">
                          <a:solidFill>
                            <a:schemeClr val="accent3">
                              <a:lumMod val="50000"/>
                            </a:schemeClr>
                          </a:solidFill>
                          <a:latin typeface="Calibri" panose="020F0502020204030204" pitchFamily="34" charset="0"/>
                        </a:rPr>
                        <a:t>4xx </a:t>
                      </a:r>
                      <a:r>
                        <a:rPr lang="ru-RU" sz="1800" dirty="0" err="1">
                          <a:solidFill>
                            <a:schemeClr val="accent3">
                              <a:lumMod val="50000"/>
                            </a:schemeClr>
                          </a:solidFill>
                          <a:latin typeface="Calibri" panose="020F0502020204030204" pitchFamily="34" charset="0"/>
                        </a:rPr>
                        <a:t>Client</a:t>
                      </a:r>
                      <a:r>
                        <a:rPr lang="ru-RU" sz="1800" dirty="0">
                          <a:solidFill>
                            <a:schemeClr val="accent3">
                              <a:lumMod val="50000"/>
                            </a:schemeClr>
                          </a:solidFill>
                          <a:latin typeface="Calibri" panose="020F0502020204030204" pitchFamily="34" charset="0"/>
                        </a:rPr>
                        <a:t> </a:t>
                      </a:r>
                      <a:r>
                        <a:rPr lang="ru-RU" sz="1800" dirty="0" err="1">
                          <a:solidFill>
                            <a:schemeClr val="accent3">
                              <a:lumMod val="50000"/>
                            </a:schemeClr>
                          </a:solidFill>
                          <a:latin typeface="Calibri" panose="020F0502020204030204" pitchFamily="34" charset="0"/>
                        </a:rPr>
                        <a:t>Error</a:t>
                      </a:r>
                      <a:r>
                        <a:rPr lang="ru-RU" sz="1800" dirty="0">
                          <a:solidFill>
                            <a:schemeClr val="accent3">
                              <a:lumMod val="50000"/>
                            </a:schemeClr>
                          </a:solidFill>
                          <a:latin typeface="Calibri" panose="020F0502020204030204" pitchFamily="34" charset="0"/>
                        </a:rPr>
                        <a:t> (Ошибка клиента)</a:t>
                      </a:r>
                      <a:endParaRPr lang="en-US" sz="1800" dirty="0">
                        <a:solidFill>
                          <a:schemeClr val="accent3">
                            <a:lumMod val="50000"/>
                          </a:schemeClr>
                        </a:solidFill>
                        <a:latin typeface="Calibri" panose="020F0502020204030204" pitchFamily="34" charset="0"/>
                      </a:endParaRPr>
                    </a:p>
                  </a:txBody>
                  <a:tcPr anchor="ctr"/>
                </a:tc>
                <a:tc>
                  <a:txBody>
                    <a:bodyPr/>
                    <a:lstStyle/>
                    <a:p>
                      <a:pPr algn="just"/>
                      <a:r>
                        <a:rPr lang="ru-RU" sz="1800" dirty="0">
                          <a:solidFill>
                            <a:schemeClr val="accent3">
                              <a:lumMod val="50000"/>
                            </a:schemeClr>
                          </a:solidFill>
                          <a:latin typeface="Calibri" panose="020F0502020204030204" pitchFamily="34" charset="0"/>
                        </a:rPr>
                        <a:t>Класс кодов 4xx предназначен для указания ошибок со стороны клиента. При использовании всех методов, кроме HEAD, сервер должен вернуть в теле сообщения гипертекстовое пояснение для пользователя.</a:t>
                      </a:r>
                    </a:p>
                    <a:p>
                      <a:pPr algn="just"/>
                      <a:endParaRPr lang="ru-RU" sz="1800" dirty="0">
                        <a:solidFill>
                          <a:schemeClr val="accent3">
                            <a:lumMod val="50000"/>
                          </a:schemeClr>
                        </a:solidFill>
                        <a:latin typeface="Calibri" panose="020F0502020204030204" pitchFamily="34" charset="0"/>
                      </a:endParaRPr>
                    </a:p>
                    <a:p>
                      <a:pPr algn="just"/>
                      <a:r>
                        <a:rPr lang="ru-RU" sz="1800" dirty="0">
                          <a:solidFill>
                            <a:schemeClr val="accent3">
                              <a:lumMod val="50000"/>
                            </a:schemeClr>
                          </a:solidFill>
                          <a:latin typeface="Calibri" panose="020F0502020204030204" pitchFamily="34" charset="0"/>
                        </a:rPr>
                        <a:t>Примеры ответов сервера:</a:t>
                      </a:r>
                    </a:p>
                    <a:p>
                      <a:pPr algn="just"/>
                      <a:endParaRPr lang="ru-RU" sz="1800" dirty="0">
                        <a:solidFill>
                          <a:schemeClr val="accent3">
                            <a:lumMod val="50000"/>
                          </a:schemeClr>
                        </a:solidFill>
                        <a:latin typeface="Calibri" panose="020F0502020204030204" pitchFamily="34" charset="0"/>
                      </a:endParaRPr>
                    </a:p>
                    <a:p>
                      <a:pPr algn="just"/>
                      <a:r>
                        <a:rPr lang="ru-RU" sz="1800" dirty="0">
                          <a:solidFill>
                            <a:schemeClr val="accent3">
                              <a:lumMod val="50000"/>
                            </a:schemeClr>
                          </a:solidFill>
                          <a:latin typeface="Calibri" panose="020F0502020204030204" pitchFamily="34" charset="0"/>
                        </a:rPr>
                        <a:t>401 </a:t>
                      </a:r>
                      <a:r>
                        <a:rPr lang="ru-RU" sz="1800" dirty="0" err="1">
                          <a:solidFill>
                            <a:schemeClr val="accent3">
                              <a:lumMod val="50000"/>
                            </a:schemeClr>
                          </a:solidFill>
                          <a:latin typeface="Calibri" panose="020F0502020204030204" pitchFamily="34" charset="0"/>
                        </a:rPr>
                        <a:t>Unauthorized</a:t>
                      </a:r>
                      <a:r>
                        <a:rPr lang="ru-RU" sz="1800" dirty="0">
                          <a:solidFill>
                            <a:schemeClr val="accent3">
                              <a:lumMod val="50000"/>
                            </a:schemeClr>
                          </a:solidFill>
                          <a:latin typeface="Calibri" panose="020F0502020204030204" pitchFamily="34" charset="0"/>
                        </a:rPr>
                        <a:t> (</a:t>
                      </a:r>
                      <a:r>
                        <a:rPr lang="ru-RU" sz="1800" dirty="0" err="1">
                          <a:solidFill>
                            <a:schemeClr val="accent3">
                              <a:lumMod val="50000"/>
                            </a:schemeClr>
                          </a:solidFill>
                          <a:latin typeface="Calibri" panose="020F0502020204030204" pitchFamily="34" charset="0"/>
                        </a:rPr>
                        <a:t>Неавторизован</a:t>
                      </a:r>
                      <a:r>
                        <a:rPr lang="ru-RU" sz="1800" dirty="0">
                          <a:solidFill>
                            <a:schemeClr val="accent3">
                              <a:lumMod val="50000"/>
                            </a:schemeClr>
                          </a:solidFill>
                          <a:latin typeface="Calibri" panose="020F0502020204030204" pitchFamily="34" charset="0"/>
                        </a:rPr>
                        <a:t>)</a:t>
                      </a:r>
                    </a:p>
                    <a:p>
                      <a:pPr algn="just"/>
                      <a:r>
                        <a:rPr lang="ru-RU" sz="1800" dirty="0">
                          <a:solidFill>
                            <a:schemeClr val="accent3">
                              <a:lumMod val="50000"/>
                            </a:schemeClr>
                          </a:solidFill>
                          <a:latin typeface="Calibri" panose="020F0502020204030204" pitchFamily="34" charset="0"/>
                        </a:rPr>
                        <a:t>402 </a:t>
                      </a:r>
                      <a:r>
                        <a:rPr lang="ru-RU" sz="1800" dirty="0" err="1">
                          <a:solidFill>
                            <a:schemeClr val="accent3">
                              <a:lumMod val="50000"/>
                            </a:schemeClr>
                          </a:solidFill>
                          <a:latin typeface="Calibri" panose="020F0502020204030204" pitchFamily="34" charset="0"/>
                        </a:rPr>
                        <a:t>Payment</a:t>
                      </a:r>
                      <a:r>
                        <a:rPr lang="ru-RU" sz="1800" dirty="0">
                          <a:solidFill>
                            <a:schemeClr val="accent3">
                              <a:lumMod val="50000"/>
                            </a:schemeClr>
                          </a:solidFill>
                          <a:latin typeface="Calibri" panose="020F0502020204030204" pitchFamily="34" charset="0"/>
                        </a:rPr>
                        <a:t> </a:t>
                      </a:r>
                      <a:r>
                        <a:rPr lang="ru-RU" sz="1800" dirty="0" err="1">
                          <a:solidFill>
                            <a:schemeClr val="accent3">
                              <a:lumMod val="50000"/>
                            </a:schemeClr>
                          </a:solidFill>
                          <a:latin typeface="Calibri" panose="020F0502020204030204" pitchFamily="34" charset="0"/>
                        </a:rPr>
                        <a:t>Required</a:t>
                      </a:r>
                      <a:r>
                        <a:rPr lang="ru-RU" sz="1800" dirty="0">
                          <a:solidFill>
                            <a:schemeClr val="accent3">
                              <a:lumMod val="50000"/>
                            </a:schemeClr>
                          </a:solidFill>
                          <a:latin typeface="Calibri" panose="020F0502020204030204" pitchFamily="34" charset="0"/>
                        </a:rPr>
                        <a:t> (Требуется оплата)</a:t>
                      </a:r>
                    </a:p>
                    <a:p>
                      <a:pPr algn="just"/>
                      <a:r>
                        <a:rPr lang="ru-RU" sz="1800" dirty="0">
                          <a:solidFill>
                            <a:schemeClr val="accent3">
                              <a:lumMod val="50000"/>
                            </a:schemeClr>
                          </a:solidFill>
                          <a:latin typeface="Calibri" panose="020F0502020204030204" pitchFamily="34" charset="0"/>
                        </a:rPr>
                        <a:t>403 </a:t>
                      </a:r>
                      <a:r>
                        <a:rPr lang="ru-RU" sz="1800" dirty="0" err="1">
                          <a:solidFill>
                            <a:schemeClr val="accent3">
                              <a:lumMod val="50000"/>
                            </a:schemeClr>
                          </a:solidFill>
                          <a:latin typeface="Calibri" panose="020F0502020204030204" pitchFamily="34" charset="0"/>
                        </a:rPr>
                        <a:t>Forbidden</a:t>
                      </a:r>
                      <a:r>
                        <a:rPr lang="ru-RU" sz="1800" dirty="0">
                          <a:solidFill>
                            <a:schemeClr val="accent3">
                              <a:lumMod val="50000"/>
                            </a:schemeClr>
                          </a:solidFill>
                          <a:latin typeface="Calibri" panose="020F0502020204030204" pitchFamily="34" charset="0"/>
                        </a:rPr>
                        <a:t> (Запрещено)</a:t>
                      </a:r>
                    </a:p>
                    <a:p>
                      <a:pPr algn="just"/>
                      <a:r>
                        <a:rPr lang="ru-RU" sz="1800" dirty="0">
                          <a:solidFill>
                            <a:schemeClr val="accent3">
                              <a:lumMod val="50000"/>
                            </a:schemeClr>
                          </a:solidFill>
                          <a:latin typeface="Calibri" panose="020F0502020204030204" pitchFamily="34" charset="0"/>
                        </a:rPr>
                        <a:t>404 </a:t>
                      </a:r>
                      <a:r>
                        <a:rPr lang="ru-RU" sz="1800" dirty="0" err="1">
                          <a:solidFill>
                            <a:schemeClr val="accent3">
                              <a:lumMod val="50000"/>
                            </a:schemeClr>
                          </a:solidFill>
                          <a:latin typeface="Calibri" panose="020F0502020204030204" pitchFamily="34" charset="0"/>
                        </a:rPr>
                        <a:t>Not</a:t>
                      </a:r>
                      <a:r>
                        <a:rPr lang="ru-RU" sz="1800" dirty="0">
                          <a:solidFill>
                            <a:schemeClr val="accent3">
                              <a:lumMod val="50000"/>
                            </a:schemeClr>
                          </a:solidFill>
                          <a:latin typeface="Calibri" panose="020F0502020204030204" pitchFamily="34" charset="0"/>
                        </a:rPr>
                        <a:t> </a:t>
                      </a:r>
                      <a:r>
                        <a:rPr lang="ru-RU" sz="1800" dirty="0" err="1">
                          <a:solidFill>
                            <a:schemeClr val="accent3">
                              <a:lumMod val="50000"/>
                            </a:schemeClr>
                          </a:solidFill>
                          <a:latin typeface="Calibri" panose="020F0502020204030204" pitchFamily="34" charset="0"/>
                        </a:rPr>
                        <a:t>Found</a:t>
                      </a:r>
                      <a:r>
                        <a:rPr lang="ru-RU" sz="1800" dirty="0">
                          <a:solidFill>
                            <a:schemeClr val="accent3">
                              <a:lumMod val="50000"/>
                            </a:schemeClr>
                          </a:solidFill>
                          <a:latin typeface="Calibri" panose="020F0502020204030204" pitchFamily="34" charset="0"/>
                        </a:rPr>
                        <a:t> (Не найдено)</a:t>
                      </a:r>
                    </a:p>
                    <a:p>
                      <a:pPr algn="just"/>
                      <a:r>
                        <a:rPr lang="ru-RU" sz="1800" dirty="0">
                          <a:solidFill>
                            <a:schemeClr val="accent3">
                              <a:lumMod val="50000"/>
                            </a:schemeClr>
                          </a:solidFill>
                          <a:latin typeface="Calibri" panose="020F0502020204030204" pitchFamily="34" charset="0"/>
                        </a:rPr>
                        <a:t>405 </a:t>
                      </a:r>
                      <a:r>
                        <a:rPr lang="ru-RU" sz="1800" dirty="0" err="1">
                          <a:solidFill>
                            <a:schemeClr val="accent3">
                              <a:lumMod val="50000"/>
                            </a:schemeClr>
                          </a:solidFill>
                          <a:latin typeface="Calibri" panose="020F0502020204030204" pitchFamily="34" charset="0"/>
                        </a:rPr>
                        <a:t>Method</a:t>
                      </a:r>
                      <a:r>
                        <a:rPr lang="ru-RU" sz="1800" dirty="0">
                          <a:solidFill>
                            <a:schemeClr val="accent3">
                              <a:lumMod val="50000"/>
                            </a:schemeClr>
                          </a:solidFill>
                          <a:latin typeface="Calibri" panose="020F0502020204030204" pitchFamily="34" charset="0"/>
                        </a:rPr>
                        <a:t> </a:t>
                      </a:r>
                      <a:r>
                        <a:rPr lang="ru-RU" sz="1800" dirty="0" err="1">
                          <a:solidFill>
                            <a:schemeClr val="accent3">
                              <a:lumMod val="50000"/>
                            </a:schemeClr>
                          </a:solidFill>
                          <a:latin typeface="Calibri" panose="020F0502020204030204" pitchFamily="34" charset="0"/>
                        </a:rPr>
                        <a:t>Not</a:t>
                      </a:r>
                      <a:r>
                        <a:rPr lang="ru-RU" sz="1800" dirty="0">
                          <a:solidFill>
                            <a:schemeClr val="accent3">
                              <a:lumMod val="50000"/>
                            </a:schemeClr>
                          </a:solidFill>
                          <a:latin typeface="Calibri" panose="020F0502020204030204" pitchFamily="34" charset="0"/>
                        </a:rPr>
                        <a:t> </a:t>
                      </a:r>
                      <a:r>
                        <a:rPr lang="ru-RU" sz="1800" dirty="0" err="1">
                          <a:solidFill>
                            <a:schemeClr val="accent3">
                              <a:lumMod val="50000"/>
                            </a:schemeClr>
                          </a:solidFill>
                          <a:latin typeface="Calibri" panose="020F0502020204030204" pitchFamily="34" charset="0"/>
                        </a:rPr>
                        <a:t>Allowed</a:t>
                      </a:r>
                      <a:r>
                        <a:rPr lang="ru-RU" sz="1800" dirty="0">
                          <a:solidFill>
                            <a:schemeClr val="accent3">
                              <a:lumMod val="50000"/>
                            </a:schemeClr>
                          </a:solidFill>
                          <a:latin typeface="Calibri" panose="020F0502020204030204" pitchFamily="34" charset="0"/>
                        </a:rPr>
                        <a:t> (Метод не поддерживается)</a:t>
                      </a:r>
                    </a:p>
                    <a:p>
                      <a:pPr algn="just"/>
                      <a:r>
                        <a:rPr lang="ru-RU" sz="1800" dirty="0">
                          <a:solidFill>
                            <a:schemeClr val="accent3">
                              <a:lumMod val="50000"/>
                            </a:schemeClr>
                          </a:solidFill>
                          <a:latin typeface="Calibri" panose="020F0502020204030204" pitchFamily="34" charset="0"/>
                        </a:rPr>
                        <a:t>406 </a:t>
                      </a:r>
                      <a:r>
                        <a:rPr lang="ru-RU" sz="1800" dirty="0" err="1">
                          <a:solidFill>
                            <a:schemeClr val="accent3">
                              <a:lumMod val="50000"/>
                            </a:schemeClr>
                          </a:solidFill>
                          <a:latin typeface="Calibri" panose="020F0502020204030204" pitchFamily="34" charset="0"/>
                        </a:rPr>
                        <a:t>Not</a:t>
                      </a:r>
                      <a:r>
                        <a:rPr lang="ru-RU" sz="1800" dirty="0">
                          <a:solidFill>
                            <a:schemeClr val="accent3">
                              <a:lumMod val="50000"/>
                            </a:schemeClr>
                          </a:solidFill>
                          <a:latin typeface="Calibri" panose="020F0502020204030204" pitchFamily="34" charset="0"/>
                        </a:rPr>
                        <a:t> </a:t>
                      </a:r>
                      <a:r>
                        <a:rPr lang="ru-RU" sz="1800" dirty="0" err="1">
                          <a:solidFill>
                            <a:schemeClr val="accent3">
                              <a:lumMod val="50000"/>
                            </a:schemeClr>
                          </a:solidFill>
                          <a:latin typeface="Calibri" panose="020F0502020204030204" pitchFamily="34" charset="0"/>
                        </a:rPr>
                        <a:t>Acceptable</a:t>
                      </a:r>
                      <a:r>
                        <a:rPr lang="ru-RU" sz="1800" dirty="0">
                          <a:solidFill>
                            <a:schemeClr val="accent3">
                              <a:lumMod val="50000"/>
                            </a:schemeClr>
                          </a:solidFill>
                          <a:latin typeface="Calibri" panose="020F0502020204030204" pitchFamily="34" charset="0"/>
                        </a:rPr>
                        <a:t> (Не приемлемо)</a:t>
                      </a:r>
                    </a:p>
                    <a:p>
                      <a:pPr algn="just"/>
                      <a:r>
                        <a:rPr lang="ru-RU" sz="1800" dirty="0">
                          <a:solidFill>
                            <a:schemeClr val="accent3">
                              <a:lumMod val="50000"/>
                            </a:schemeClr>
                          </a:solidFill>
                          <a:latin typeface="Calibri" panose="020F0502020204030204" pitchFamily="34" charset="0"/>
                        </a:rPr>
                        <a:t>407 </a:t>
                      </a:r>
                      <a:r>
                        <a:rPr lang="ru-RU" sz="1800" dirty="0" err="1">
                          <a:solidFill>
                            <a:schemeClr val="accent3">
                              <a:lumMod val="50000"/>
                            </a:schemeClr>
                          </a:solidFill>
                          <a:latin typeface="Calibri" panose="020F0502020204030204" pitchFamily="34" charset="0"/>
                        </a:rPr>
                        <a:t>Proxy</a:t>
                      </a:r>
                      <a:r>
                        <a:rPr lang="ru-RU" sz="1800" dirty="0">
                          <a:solidFill>
                            <a:schemeClr val="accent3">
                              <a:lumMod val="50000"/>
                            </a:schemeClr>
                          </a:solidFill>
                          <a:latin typeface="Calibri" panose="020F0502020204030204" pitchFamily="34" charset="0"/>
                        </a:rPr>
                        <a:t> </a:t>
                      </a:r>
                      <a:r>
                        <a:rPr lang="ru-RU" sz="1800" dirty="0" err="1">
                          <a:solidFill>
                            <a:schemeClr val="accent3">
                              <a:lumMod val="50000"/>
                            </a:schemeClr>
                          </a:solidFill>
                          <a:latin typeface="Calibri" panose="020F0502020204030204" pitchFamily="34" charset="0"/>
                        </a:rPr>
                        <a:t>Authentication</a:t>
                      </a:r>
                      <a:r>
                        <a:rPr lang="ru-RU" sz="1800" dirty="0">
                          <a:solidFill>
                            <a:schemeClr val="accent3">
                              <a:lumMod val="50000"/>
                            </a:schemeClr>
                          </a:solidFill>
                          <a:latin typeface="Calibri" panose="020F0502020204030204" pitchFamily="34" charset="0"/>
                        </a:rPr>
                        <a:t> </a:t>
                      </a:r>
                      <a:r>
                        <a:rPr lang="ru-RU" sz="1800" dirty="0" err="1">
                          <a:solidFill>
                            <a:schemeClr val="accent3">
                              <a:lumMod val="50000"/>
                            </a:schemeClr>
                          </a:solidFill>
                          <a:latin typeface="Calibri" panose="020F0502020204030204" pitchFamily="34" charset="0"/>
                        </a:rPr>
                        <a:t>Required</a:t>
                      </a:r>
                      <a:r>
                        <a:rPr lang="ru-RU" sz="1800" dirty="0">
                          <a:solidFill>
                            <a:schemeClr val="accent3">
                              <a:lumMod val="50000"/>
                            </a:schemeClr>
                          </a:solidFill>
                          <a:latin typeface="Calibri" panose="020F0502020204030204" pitchFamily="34" charset="0"/>
                        </a:rPr>
                        <a:t> (Требуется аутентификация прокси)</a:t>
                      </a:r>
                    </a:p>
                  </a:txBody>
                  <a:tcPr anchor="ctr"/>
                </a:tc>
                <a:extLst>
                  <a:ext uri="{0D108BD9-81ED-4DB2-BD59-A6C34878D82A}">
                    <a16:rowId xmlns="" xmlns:a16="http://schemas.microsoft.com/office/drawing/2014/main" val="114973686"/>
                  </a:ext>
                </a:extLst>
              </a:tr>
            </a:tbl>
          </a:graphicData>
        </a:graphic>
      </p:graphicFrame>
    </p:spTree>
    <p:extLst>
      <p:ext uri="{BB962C8B-B14F-4D97-AF65-F5344CB8AC3E}">
        <p14:creationId xmlns:p14="http://schemas.microsoft.com/office/powerpoint/2010/main" val="34483261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3"/>
          <p:cNvSpPr>
            <a:spLocks noGrp="1"/>
          </p:cNvSpPr>
          <p:nvPr>
            <p:ph type="title"/>
          </p:nvPr>
        </p:nvSpPr>
        <p:spPr/>
        <p:txBody>
          <a:bodyPr/>
          <a:lstStyle/>
          <a:p>
            <a:r>
              <a:rPr lang="ru-RU" dirty="0"/>
              <a:t>Коды состояния </a:t>
            </a:r>
          </a:p>
        </p:txBody>
      </p:sp>
      <p:graphicFrame>
        <p:nvGraphicFramePr>
          <p:cNvPr id="2" name="Таблица 1"/>
          <p:cNvGraphicFramePr>
            <a:graphicFrameLocks noGrp="1"/>
          </p:cNvGraphicFramePr>
          <p:nvPr>
            <p:extLst>
              <p:ext uri="{D42A27DB-BD31-4B8C-83A1-F6EECF244321}">
                <p14:modId xmlns:p14="http://schemas.microsoft.com/office/powerpoint/2010/main" val="740759355"/>
              </p:ext>
            </p:extLst>
          </p:nvPr>
        </p:nvGraphicFramePr>
        <p:xfrm>
          <a:off x="266700" y="914400"/>
          <a:ext cx="8610600" cy="5105400"/>
        </p:xfrm>
        <a:graphic>
          <a:graphicData uri="http://schemas.openxmlformats.org/drawingml/2006/table">
            <a:tbl>
              <a:tblPr firstRow="1" bandRow="1">
                <a:tableStyleId>{F2DE63D5-997A-4646-A377-4702673A728D}</a:tableStyleId>
              </a:tblPr>
              <a:tblGrid>
                <a:gridCol w="2247900">
                  <a:extLst>
                    <a:ext uri="{9D8B030D-6E8A-4147-A177-3AD203B41FA5}">
                      <a16:colId xmlns="" xmlns:a16="http://schemas.microsoft.com/office/drawing/2014/main" val="1737678951"/>
                    </a:ext>
                  </a:extLst>
                </a:gridCol>
                <a:gridCol w="6362700">
                  <a:extLst>
                    <a:ext uri="{9D8B030D-6E8A-4147-A177-3AD203B41FA5}">
                      <a16:colId xmlns="" xmlns:a16="http://schemas.microsoft.com/office/drawing/2014/main" val="3586462957"/>
                    </a:ext>
                  </a:extLst>
                </a:gridCol>
              </a:tblGrid>
              <a:tr h="646253">
                <a:tc>
                  <a:txBody>
                    <a:bodyPr/>
                    <a:lstStyle/>
                    <a:p>
                      <a:pPr algn="ctr"/>
                      <a:r>
                        <a:rPr lang="ru-RU" sz="1800" dirty="0">
                          <a:latin typeface="Calibri" panose="020F0502020204030204" pitchFamily="34" charset="0"/>
                        </a:rPr>
                        <a:t>Класс кода</a:t>
                      </a:r>
                      <a:endParaRPr lang="en-US" sz="1800" dirty="0">
                        <a:latin typeface="Calibri" panose="020F0502020204030204" pitchFamily="34" charset="0"/>
                      </a:endParaRPr>
                    </a:p>
                  </a:txBody>
                  <a:tcPr anchor="ctr">
                    <a:solidFill>
                      <a:schemeClr val="accent2">
                        <a:lumMod val="50000"/>
                      </a:schemeClr>
                    </a:solidFill>
                  </a:tcPr>
                </a:tc>
                <a:tc>
                  <a:txBody>
                    <a:bodyPr/>
                    <a:lstStyle/>
                    <a:p>
                      <a:pPr algn="ctr"/>
                      <a:r>
                        <a:rPr lang="ru-RU" sz="1800" dirty="0">
                          <a:latin typeface="Calibri" panose="020F0502020204030204" pitchFamily="34" charset="0"/>
                        </a:rPr>
                        <a:t>Краткое описание</a:t>
                      </a:r>
                      <a:endParaRPr lang="en-US" sz="1800" dirty="0">
                        <a:latin typeface="Calibri" panose="020F0502020204030204" pitchFamily="34" charset="0"/>
                      </a:endParaRPr>
                    </a:p>
                  </a:txBody>
                  <a:tcPr anchor="ctr">
                    <a:solidFill>
                      <a:schemeClr val="accent2">
                        <a:lumMod val="50000"/>
                      </a:schemeClr>
                    </a:solidFill>
                  </a:tcPr>
                </a:tc>
                <a:extLst>
                  <a:ext uri="{0D108BD9-81ED-4DB2-BD59-A6C34878D82A}">
                    <a16:rowId xmlns="" xmlns:a16="http://schemas.microsoft.com/office/drawing/2014/main" val="3344013764"/>
                  </a:ext>
                </a:extLst>
              </a:tr>
              <a:tr h="4459147">
                <a:tc>
                  <a:txBody>
                    <a:bodyPr/>
                    <a:lstStyle/>
                    <a:p>
                      <a:pPr algn="ctr"/>
                      <a:r>
                        <a:rPr lang="ru-RU" sz="1800" dirty="0">
                          <a:solidFill>
                            <a:schemeClr val="accent3">
                              <a:lumMod val="50000"/>
                            </a:schemeClr>
                          </a:solidFill>
                          <a:latin typeface="Calibri" panose="020F0502020204030204" pitchFamily="34" charset="0"/>
                        </a:rPr>
                        <a:t>5xx </a:t>
                      </a:r>
                      <a:r>
                        <a:rPr lang="ru-RU" sz="1800" dirty="0" err="1">
                          <a:solidFill>
                            <a:schemeClr val="accent3">
                              <a:lumMod val="50000"/>
                            </a:schemeClr>
                          </a:solidFill>
                          <a:latin typeface="Calibri" panose="020F0502020204030204" pitchFamily="34" charset="0"/>
                        </a:rPr>
                        <a:t>Server</a:t>
                      </a:r>
                      <a:r>
                        <a:rPr lang="ru-RU" sz="1800" dirty="0">
                          <a:solidFill>
                            <a:schemeClr val="accent3">
                              <a:lumMod val="50000"/>
                            </a:schemeClr>
                          </a:solidFill>
                          <a:latin typeface="Calibri" panose="020F0502020204030204" pitchFamily="34" charset="0"/>
                        </a:rPr>
                        <a:t> </a:t>
                      </a:r>
                      <a:r>
                        <a:rPr lang="ru-RU" sz="1800" dirty="0" err="1">
                          <a:solidFill>
                            <a:schemeClr val="accent3">
                              <a:lumMod val="50000"/>
                            </a:schemeClr>
                          </a:solidFill>
                          <a:latin typeface="Calibri" panose="020F0502020204030204" pitchFamily="34" charset="0"/>
                        </a:rPr>
                        <a:t>Error</a:t>
                      </a:r>
                      <a:r>
                        <a:rPr lang="ru-RU" sz="1800" dirty="0">
                          <a:solidFill>
                            <a:schemeClr val="accent3">
                              <a:lumMod val="50000"/>
                            </a:schemeClr>
                          </a:solidFill>
                          <a:latin typeface="Calibri" panose="020F0502020204030204" pitchFamily="34" charset="0"/>
                        </a:rPr>
                        <a:t> (Ошибка сервера)</a:t>
                      </a:r>
                      <a:endParaRPr lang="en-US" sz="1800" dirty="0">
                        <a:solidFill>
                          <a:schemeClr val="accent3">
                            <a:lumMod val="50000"/>
                          </a:schemeClr>
                        </a:solidFill>
                        <a:latin typeface="Calibri" panose="020F0502020204030204" pitchFamily="34" charset="0"/>
                      </a:endParaRPr>
                    </a:p>
                  </a:txBody>
                  <a:tcPr anchor="ctr"/>
                </a:tc>
                <a:tc>
                  <a:txBody>
                    <a:bodyPr/>
                    <a:lstStyle/>
                    <a:p>
                      <a:pPr algn="just"/>
                      <a:r>
                        <a:rPr lang="ru-RU" sz="1800" dirty="0">
                          <a:solidFill>
                            <a:schemeClr val="accent3">
                              <a:lumMod val="50000"/>
                            </a:schemeClr>
                          </a:solidFill>
                          <a:latin typeface="Calibri" panose="020F0502020204030204" pitchFamily="34" charset="0"/>
                        </a:rPr>
                        <a:t>Коды 5xx выделены под случаи неудачного выполнения операции по вине сервера. Для всех ситуаций, кроме использования метода HEAD, сервер должен включать в тело сообщения объяснение, которое клиент отобразит пользователю.</a:t>
                      </a:r>
                    </a:p>
                    <a:p>
                      <a:pPr algn="just"/>
                      <a:endParaRPr lang="ru-RU" sz="1800" dirty="0">
                        <a:solidFill>
                          <a:schemeClr val="accent3">
                            <a:lumMod val="50000"/>
                          </a:schemeClr>
                        </a:solidFill>
                        <a:latin typeface="Calibri" panose="020F0502020204030204" pitchFamily="34" charset="0"/>
                      </a:endParaRPr>
                    </a:p>
                    <a:p>
                      <a:pPr algn="just"/>
                      <a:r>
                        <a:rPr lang="ru-RU" sz="1800" dirty="0">
                          <a:solidFill>
                            <a:schemeClr val="accent3">
                              <a:lumMod val="50000"/>
                            </a:schemeClr>
                          </a:solidFill>
                          <a:latin typeface="Calibri" panose="020F0502020204030204" pitchFamily="34" charset="0"/>
                        </a:rPr>
                        <a:t>Примеры ответов сервера:</a:t>
                      </a:r>
                    </a:p>
                    <a:p>
                      <a:pPr algn="just"/>
                      <a:endParaRPr lang="ru-RU" sz="1800" dirty="0">
                        <a:solidFill>
                          <a:schemeClr val="accent3">
                            <a:lumMod val="50000"/>
                          </a:schemeClr>
                        </a:solidFill>
                        <a:latin typeface="Calibri" panose="020F0502020204030204" pitchFamily="34" charset="0"/>
                      </a:endParaRPr>
                    </a:p>
                    <a:p>
                      <a:pPr algn="just"/>
                      <a:r>
                        <a:rPr lang="ru-RU" sz="1800" dirty="0">
                          <a:solidFill>
                            <a:schemeClr val="accent3">
                              <a:lumMod val="50000"/>
                            </a:schemeClr>
                          </a:solidFill>
                          <a:latin typeface="Calibri" panose="020F0502020204030204" pitchFamily="34" charset="0"/>
                        </a:rPr>
                        <a:t>500 </a:t>
                      </a:r>
                      <a:r>
                        <a:rPr lang="ru-RU" sz="1800" dirty="0" err="1">
                          <a:solidFill>
                            <a:schemeClr val="accent3">
                              <a:lumMod val="50000"/>
                            </a:schemeClr>
                          </a:solidFill>
                          <a:latin typeface="Calibri" panose="020F0502020204030204" pitchFamily="34" charset="0"/>
                        </a:rPr>
                        <a:t>Internal</a:t>
                      </a:r>
                      <a:r>
                        <a:rPr lang="ru-RU" sz="1800" dirty="0">
                          <a:solidFill>
                            <a:schemeClr val="accent3">
                              <a:lumMod val="50000"/>
                            </a:schemeClr>
                          </a:solidFill>
                          <a:latin typeface="Calibri" panose="020F0502020204030204" pitchFamily="34" charset="0"/>
                        </a:rPr>
                        <a:t> </a:t>
                      </a:r>
                      <a:r>
                        <a:rPr lang="ru-RU" sz="1800" dirty="0" err="1">
                          <a:solidFill>
                            <a:schemeClr val="accent3">
                              <a:lumMod val="50000"/>
                            </a:schemeClr>
                          </a:solidFill>
                          <a:latin typeface="Calibri" panose="020F0502020204030204" pitchFamily="34" charset="0"/>
                        </a:rPr>
                        <a:t>Server</a:t>
                      </a:r>
                      <a:r>
                        <a:rPr lang="ru-RU" sz="1800" dirty="0">
                          <a:solidFill>
                            <a:schemeClr val="accent3">
                              <a:lumMod val="50000"/>
                            </a:schemeClr>
                          </a:solidFill>
                          <a:latin typeface="Calibri" panose="020F0502020204030204" pitchFamily="34" charset="0"/>
                        </a:rPr>
                        <a:t> </a:t>
                      </a:r>
                      <a:r>
                        <a:rPr lang="ru-RU" sz="1800" dirty="0" err="1">
                          <a:solidFill>
                            <a:schemeClr val="accent3">
                              <a:lumMod val="50000"/>
                            </a:schemeClr>
                          </a:solidFill>
                          <a:latin typeface="Calibri" panose="020F0502020204030204" pitchFamily="34" charset="0"/>
                        </a:rPr>
                        <a:t>Error</a:t>
                      </a:r>
                      <a:r>
                        <a:rPr lang="ru-RU" sz="1800" dirty="0">
                          <a:solidFill>
                            <a:schemeClr val="accent3">
                              <a:lumMod val="50000"/>
                            </a:schemeClr>
                          </a:solidFill>
                          <a:latin typeface="Calibri" panose="020F0502020204030204" pitchFamily="34" charset="0"/>
                        </a:rPr>
                        <a:t> (Внутренняя ошибка сервера)</a:t>
                      </a:r>
                    </a:p>
                    <a:p>
                      <a:pPr algn="just"/>
                      <a:r>
                        <a:rPr lang="ru-RU" sz="1800" dirty="0">
                          <a:solidFill>
                            <a:schemeClr val="accent3">
                              <a:lumMod val="50000"/>
                            </a:schemeClr>
                          </a:solidFill>
                          <a:latin typeface="Calibri" panose="020F0502020204030204" pitchFamily="34" charset="0"/>
                        </a:rPr>
                        <a:t>502 </a:t>
                      </a:r>
                      <a:r>
                        <a:rPr lang="ru-RU" sz="1800" dirty="0" err="1">
                          <a:solidFill>
                            <a:schemeClr val="accent3">
                              <a:lumMod val="50000"/>
                            </a:schemeClr>
                          </a:solidFill>
                          <a:latin typeface="Calibri" panose="020F0502020204030204" pitchFamily="34" charset="0"/>
                        </a:rPr>
                        <a:t>Bad</a:t>
                      </a:r>
                      <a:r>
                        <a:rPr lang="ru-RU" sz="1800" dirty="0">
                          <a:solidFill>
                            <a:schemeClr val="accent3">
                              <a:lumMod val="50000"/>
                            </a:schemeClr>
                          </a:solidFill>
                          <a:latin typeface="Calibri" panose="020F0502020204030204" pitchFamily="34" charset="0"/>
                        </a:rPr>
                        <a:t> </a:t>
                      </a:r>
                      <a:r>
                        <a:rPr lang="ru-RU" sz="1800" dirty="0" err="1">
                          <a:solidFill>
                            <a:schemeClr val="accent3">
                              <a:lumMod val="50000"/>
                            </a:schemeClr>
                          </a:solidFill>
                          <a:latin typeface="Calibri" panose="020F0502020204030204" pitchFamily="34" charset="0"/>
                        </a:rPr>
                        <a:t>Gateway</a:t>
                      </a:r>
                      <a:r>
                        <a:rPr lang="ru-RU" sz="1800" dirty="0">
                          <a:solidFill>
                            <a:schemeClr val="accent3">
                              <a:lumMod val="50000"/>
                            </a:schemeClr>
                          </a:solidFill>
                          <a:latin typeface="Calibri" panose="020F0502020204030204" pitchFamily="34" charset="0"/>
                        </a:rPr>
                        <a:t> (Плохой шлюз)</a:t>
                      </a:r>
                    </a:p>
                    <a:p>
                      <a:pPr algn="just"/>
                      <a:r>
                        <a:rPr lang="ru-RU" sz="1800" dirty="0">
                          <a:solidFill>
                            <a:schemeClr val="accent3">
                              <a:lumMod val="50000"/>
                            </a:schemeClr>
                          </a:solidFill>
                          <a:latin typeface="Calibri" panose="020F0502020204030204" pitchFamily="34" charset="0"/>
                        </a:rPr>
                        <a:t>503 </a:t>
                      </a:r>
                      <a:r>
                        <a:rPr lang="ru-RU" sz="1800" dirty="0" err="1">
                          <a:solidFill>
                            <a:schemeClr val="accent3">
                              <a:lumMod val="50000"/>
                            </a:schemeClr>
                          </a:solidFill>
                          <a:latin typeface="Calibri" panose="020F0502020204030204" pitchFamily="34" charset="0"/>
                        </a:rPr>
                        <a:t>Service</a:t>
                      </a:r>
                      <a:r>
                        <a:rPr lang="ru-RU" sz="1800" dirty="0">
                          <a:solidFill>
                            <a:schemeClr val="accent3">
                              <a:lumMod val="50000"/>
                            </a:schemeClr>
                          </a:solidFill>
                          <a:latin typeface="Calibri" panose="020F0502020204030204" pitchFamily="34" charset="0"/>
                        </a:rPr>
                        <a:t> </a:t>
                      </a:r>
                      <a:r>
                        <a:rPr lang="ru-RU" sz="1800" dirty="0" err="1">
                          <a:solidFill>
                            <a:schemeClr val="accent3">
                              <a:lumMod val="50000"/>
                            </a:schemeClr>
                          </a:solidFill>
                          <a:latin typeface="Calibri" panose="020F0502020204030204" pitchFamily="34" charset="0"/>
                        </a:rPr>
                        <a:t>Unavailable</a:t>
                      </a:r>
                      <a:r>
                        <a:rPr lang="ru-RU" sz="1800" dirty="0">
                          <a:solidFill>
                            <a:schemeClr val="accent3">
                              <a:lumMod val="50000"/>
                            </a:schemeClr>
                          </a:solidFill>
                          <a:latin typeface="Calibri" panose="020F0502020204030204" pitchFamily="34" charset="0"/>
                        </a:rPr>
                        <a:t> (Сервис недоступен)</a:t>
                      </a:r>
                    </a:p>
                    <a:p>
                      <a:pPr algn="just"/>
                      <a:r>
                        <a:rPr lang="ru-RU" sz="1800" dirty="0">
                          <a:solidFill>
                            <a:schemeClr val="accent3">
                              <a:lumMod val="50000"/>
                            </a:schemeClr>
                          </a:solidFill>
                          <a:latin typeface="Calibri" panose="020F0502020204030204" pitchFamily="34" charset="0"/>
                        </a:rPr>
                        <a:t>504 </a:t>
                      </a:r>
                      <a:r>
                        <a:rPr lang="ru-RU" sz="1800" dirty="0" err="1">
                          <a:solidFill>
                            <a:schemeClr val="accent3">
                              <a:lumMod val="50000"/>
                            </a:schemeClr>
                          </a:solidFill>
                          <a:latin typeface="Calibri" panose="020F0502020204030204" pitchFamily="34" charset="0"/>
                        </a:rPr>
                        <a:t>Gateway</a:t>
                      </a:r>
                      <a:r>
                        <a:rPr lang="ru-RU" sz="1800" dirty="0">
                          <a:solidFill>
                            <a:schemeClr val="accent3">
                              <a:lumMod val="50000"/>
                            </a:schemeClr>
                          </a:solidFill>
                          <a:latin typeface="Calibri" panose="020F0502020204030204" pitchFamily="34" charset="0"/>
                        </a:rPr>
                        <a:t> </a:t>
                      </a:r>
                      <a:r>
                        <a:rPr lang="ru-RU" sz="1800" dirty="0" err="1">
                          <a:solidFill>
                            <a:schemeClr val="accent3">
                              <a:lumMod val="50000"/>
                            </a:schemeClr>
                          </a:solidFill>
                          <a:latin typeface="Calibri" panose="020F0502020204030204" pitchFamily="34" charset="0"/>
                        </a:rPr>
                        <a:t>Timeout</a:t>
                      </a:r>
                      <a:r>
                        <a:rPr lang="ru-RU" sz="1800" dirty="0">
                          <a:solidFill>
                            <a:schemeClr val="accent3">
                              <a:lumMod val="50000"/>
                            </a:schemeClr>
                          </a:solidFill>
                          <a:latin typeface="Calibri" panose="020F0502020204030204" pitchFamily="34" charset="0"/>
                        </a:rPr>
                        <a:t> (Шлюз не отвечает)</a:t>
                      </a:r>
                    </a:p>
                  </a:txBody>
                  <a:tcPr anchor="ctr"/>
                </a:tc>
                <a:extLst>
                  <a:ext uri="{0D108BD9-81ED-4DB2-BD59-A6C34878D82A}">
                    <a16:rowId xmlns="" xmlns:a16="http://schemas.microsoft.com/office/drawing/2014/main" val="114973686"/>
                  </a:ext>
                </a:extLst>
              </a:tr>
            </a:tbl>
          </a:graphicData>
        </a:graphic>
      </p:graphicFrame>
    </p:spTree>
    <p:extLst>
      <p:ext uri="{BB962C8B-B14F-4D97-AF65-F5344CB8AC3E}">
        <p14:creationId xmlns:p14="http://schemas.microsoft.com/office/powerpoint/2010/main" val="343844332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3"/>
          <p:cNvSpPr>
            <a:spLocks noGrp="1"/>
          </p:cNvSpPr>
          <p:nvPr>
            <p:ph type="title"/>
          </p:nvPr>
        </p:nvSpPr>
        <p:spPr/>
        <p:txBody>
          <a:bodyPr/>
          <a:lstStyle/>
          <a:p>
            <a:r>
              <a:rPr lang="ru-RU" dirty="0"/>
              <a:t>Заголовки протокола </a:t>
            </a:r>
            <a:r>
              <a:rPr lang="en-US" dirty="0"/>
              <a:t>HTTP</a:t>
            </a:r>
            <a:endParaRPr lang="ru-RU" dirty="0"/>
          </a:p>
        </p:txBody>
      </p:sp>
      <p:sp>
        <p:nvSpPr>
          <p:cNvPr id="5" name="Скругленный прямоугольник 4"/>
          <p:cNvSpPr/>
          <p:nvPr/>
        </p:nvSpPr>
        <p:spPr>
          <a:xfrm>
            <a:off x="228600" y="838200"/>
            <a:ext cx="8686800" cy="5334000"/>
          </a:xfrm>
          <a:prstGeom prst="roundRect">
            <a:avLst/>
          </a:prstGeom>
          <a:solidFill>
            <a:schemeClr val="accent2">
              <a:lumMod val="5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just"/>
            <a:r>
              <a:rPr lang="ru-RU" dirty="0">
                <a:latin typeface="Calibri" panose="020F0502020204030204" pitchFamily="34" charset="0"/>
              </a:rPr>
              <a:t>Заголовок HTTP (HTTP </a:t>
            </a:r>
            <a:r>
              <a:rPr lang="ru-RU" dirty="0" err="1">
                <a:latin typeface="Calibri" panose="020F0502020204030204" pitchFamily="34" charset="0"/>
              </a:rPr>
              <a:t>Header</a:t>
            </a:r>
            <a:r>
              <a:rPr lang="ru-RU" dirty="0">
                <a:latin typeface="Calibri" panose="020F0502020204030204" pitchFamily="34" charset="0"/>
              </a:rPr>
              <a:t>) – это строка в HTTP-сообщении, содержащая разделенную двоеточием пару вида «параметр-значение». Формат заголовка соответствует общему формату заголовков текстовых сетевых сообщений ARPA (RFC 822). Как правило, браузер и веб-сервер включают в сообщения более чем по одному заголовку. Заголовки должны отправляться раньше тела сообщения и отделяться от него хотя бы одной пустой строкой (CRLF).</a:t>
            </a:r>
          </a:p>
          <a:p>
            <a:pPr algn="just"/>
            <a:endParaRPr lang="ru-RU" dirty="0">
              <a:latin typeface="Calibri" panose="020F0502020204030204" pitchFamily="34" charset="0"/>
            </a:endParaRPr>
          </a:p>
          <a:p>
            <a:pPr algn="just"/>
            <a:r>
              <a:rPr lang="ru-RU" dirty="0">
                <a:latin typeface="Calibri" panose="020F0502020204030204" pitchFamily="34" charset="0"/>
              </a:rPr>
              <a:t>Название параметра должно состоять минимум из одного печатного символа (ASCII-коды от 33 до 126). После названия сразу должен следовать символ двоеточия. Значение может содержать любые символы ASCII, кроме перевода строки (CR, код 10) и возврата каретки (LF, код 13).</a:t>
            </a:r>
          </a:p>
          <a:p>
            <a:pPr algn="just"/>
            <a:endParaRPr lang="ru-RU" dirty="0">
              <a:latin typeface="Calibri" panose="020F0502020204030204" pitchFamily="34" charset="0"/>
            </a:endParaRPr>
          </a:p>
          <a:p>
            <a:pPr algn="just"/>
            <a:r>
              <a:rPr lang="ru-RU" dirty="0">
                <a:latin typeface="Calibri" panose="020F0502020204030204" pitchFamily="34" charset="0"/>
              </a:rPr>
              <a:t>Пробельные символы в начале и конце значения обрезаются. Последовательность нескольких пробельных символов внутри значения может восприниматься как один пробел. Регистр символов в названии и значении не имеет значения (если иное не предусмотрено форматом поля).</a:t>
            </a:r>
          </a:p>
        </p:txBody>
      </p:sp>
    </p:spTree>
    <p:extLst>
      <p:ext uri="{BB962C8B-B14F-4D97-AF65-F5344CB8AC3E}">
        <p14:creationId xmlns:p14="http://schemas.microsoft.com/office/powerpoint/2010/main" val="326733619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Заголовок 5"/>
          <p:cNvSpPr>
            <a:spLocks noGrp="1"/>
          </p:cNvSpPr>
          <p:nvPr>
            <p:ph type="title"/>
          </p:nvPr>
        </p:nvSpPr>
        <p:spPr/>
        <p:txBody>
          <a:bodyPr/>
          <a:lstStyle/>
          <a:p>
            <a:r>
              <a:rPr lang="ru-RU" dirty="0"/>
              <a:t>Что такое </a:t>
            </a:r>
            <a:r>
              <a:rPr lang="en-US" dirty="0"/>
              <a:t>WWW?</a:t>
            </a:r>
          </a:p>
        </p:txBody>
      </p:sp>
      <p:sp>
        <p:nvSpPr>
          <p:cNvPr id="10" name="Блок-схема: альтернативный процесс 9"/>
          <p:cNvSpPr/>
          <p:nvPr/>
        </p:nvSpPr>
        <p:spPr>
          <a:xfrm>
            <a:off x="235527" y="4800600"/>
            <a:ext cx="8679873" cy="1304345"/>
          </a:xfrm>
          <a:prstGeom prst="flowChartAlternateProcess">
            <a:avLst/>
          </a:prstGeom>
          <a:solidFill>
            <a:schemeClr val="accent2">
              <a:lumMod val="50000"/>
            </a:schemeClr>
          </a:solidFill>
          <a:ln>
            <a:solidFill>
              <a:schemeClr val="accent2">
                <a:lumMod val="50000"/>
              </a:schemeClr>
            </a:solidFill>
          </a:ln>
          <a:effectLst/>
          <a:scene3d>
            <a:camera prst="orthographicFront"/>
            <a:lightRig rig="flat" dir="t"/>
          </a:scene3d>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txBody>
          <a:bodyPr spcFirstLastPara="0" vert="horz" wrap="square" lIns="98737" tIns="98737" rIns="98737" bIns="98737" numCol="1" spcCol="1270" anchor="ctr" anchorCtr="0">
            <a:noAutofit/>
          </a:bodyPr>
          <a:lstStyle/>
          <a:p>
            <a:pPr lvl="0" algn="just" defTabSz="800100">
              <a:lnSpc>
                <a:spcPct val="90000"/>
              </a:lnSpc>
              <a:spcAft>
                <a:spcPct val="35000"/>
              </a:spcAft>
            </a:pPr>
            <a:r>
              <a:rPr lang="ru-RU" dirty="0">
                <a:solidFill>
                  <a:schemeClr val="bg1"/>
                </a:solidFill>
                <a:latin typeface="Calibri" panose="020F0502020204030204" pitchFamily="34" charset="0"/>
              </a:rPr>
              <a:t>WWW - это сетевая технология</a:t>
            </a:r>
            <a:r>
              <a:rPr lang="en-US" dirty="0">
                <a:solidFill>
                  <a:schemeClr val="bg1"/>
                </a:solidFill>
                <a:latin typeface="Calibri" panose="020F0502020204030204" pitchFamily="34" charset="0"/>
              </a:rPr>
              <a:t> </a:t>
            </a:r>
            <a:r>
              <a:rPr lang="ru-RU" dirty="0">
                <a:solidFill>
                  <a:schemeClr val="bg1"/>
                </a:solidFill>
                <a:latin typeface="Calibri" panose="020F0502020204030204" pitchFamily="34" charset="0"/>
              </a:rPr>
              <a:t>прикладного уровня стека </a:t>
            </a:r>
            <a:r>
              <a:rPr lang="en-US" dirty="0">
                <a:solidFill>
                  <a:schemeClr val="bg1"/>
                </a:solidFill>
                <a:latin typeface="Calibri" panose="020F0502020204030204" pitchFamily="34" charset="0"/>
              </a:rPr>
              <a:t>TCP/IP </a:t>
            </a:r>
            <a:r>
              <a:rPr lang="ru-RU" dirty="0">
                <a:solidFill>
                  <a:schemeClr val="bg1"/>
                </a:solidFill>
                <a:latin typeface="Calibri" panose="020F0502020204030204" pitchFamily="34" charset="0"/>
              </a:rPr>
              <a:t>, построенная на клиент-</a:t>
            </a:r>
            <a:r>
              <a:rPr lang="ru-RU" dirty="0" err="1">
                <a:solidFill>
                  <a:schemeClr val="bg1"/>
                </a:solidFill>
                <a:latin typeface="Calibri" panose="020F0502020204030204" pitchFamily="34" charset="0"/>
              </a:rPr>
              <a:t>сервернои</a:t>
            </a:r>
            <a:r>
              <a:rPr lang="ru-RU" dirty="0">
                <a:solidFill>
                  <a:schemeClr val="bg1"/>
                </a:solidFill>
                <a:latin typeface="Calibri" panose="020F0502020204030204" pitchFamily="34" charset="0"/>
              </a:rPr>
              <a:t>̆ архитектуре и использующая инфраструктуру Интернет для взаимодействия между сервером и клиентом</a:t>
            </a:r>
            <a:endParaRPr lang="ru-RU" sz="1800" kern="1200" noProof="0" dirty="0">
              <a:solidFill>
                <a:schemeClr val="bg1"/>
              </a:solidFill>
              <a:latin typeface="Calibri" panose="020F0502020204030204" pitchFamily="34" charset="0"/>
            </a:endParaRPr>
          </a:p>
        </p:txBody>
      </p:sp>
      <p:pic>
        <p:nvPicPr>
          <p:cNvPr id="5" name="Рисунок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5527" y="1046496"/>
            <a:ext cx="3345873" cy="2141359"/>
          </a:xfrm>
          <a:prstGeom prst="rect">
            <a:avLst/>
          </a:prstGeom>
        </p:spPr>
      </p:pic>
      <p:sp>
        <p:nvSpPr>
          <p:cNvPr id="16" name="Блок-схема: альтернативный процесс 15"/>
          <p:cNvSpPr/>
          <p:nvPr/>
        </p:nvSpPr>
        <p:spPr>
          <a:xfrm>
            <a:off x="235527" y="3322024"/>
            <a:ext cx="8679873" cy="1326175"/>
          </a:xfrm>
          <a:prstGeom prst="flowChartAlternateProcess">
            <a:avLst/>
          </a:prstGeom>
          <a:solidFill>
            <a:schemeClr val="accent2">
              <a:lumMod val="50000"/>
            </a:schemeClr>
          </a:solidFill>
          <a:ln>
            <a:solidFill>
              <a:schemeClr val="accent2">
                <a:lumMod val="50000"/>
              </a:schemeClr>
            </a:solidFill>
          </a:ln>
          <a:effectLst/>
          <a:scene3d>
            <a:camera prst="orthographicFront"/>
            <a:lightRig rig="flat" dir="t"/>
          </a:scene3d>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txBody>
          <a:bodyPr spcFirstLastPara="0" vert="horz" wrap="square" lIns="98737" tIns="98737" rIns="98737" bIns="98737" numCol="1" spcCol="1270" anchor="ctr" anchorCtr="0">
            <a:noAutofit/>
          </a:bodyPr>
          <a:lstStyle/>
          <a:p>
            <a:pPr lvl="0" algn="just" defTabSz="800100">
              <a:lnSpc>
                <a:spcPct val="90000"/>
              </a:lnSpc>
              <a:spcAft>
                <a:spcPct val="35000"/>
              </a:spcAft>
            </a:pPr>
            <a:r>
              <a:rPr lang="ru-RU" b="1" dirty="0" err="1">
                <a:solidFill>
                  <a:schemeClr val="bg1"/>
                </a:solidFill>
                <a:latin typeface="Calibri" panose="020F0502020204030204" pitchFamily="34" charset="0"/>
              </a:rPr>
              <a:t>World</a:t>
            </a:r>
            <a:r>
              <a:rPr lang="ru-RU" b="1" dirty="0">
                <a:solidFill>
                  <a:schemeClr val="bg1"/>
                </a:solidFill>
                <a:latin typeface="Calibri" panose="020F0502020204030204" pitchFamily="34" charset="0"/>
              </a:rPr>
              <a:t> </a:t>
            </a:r>
            <a:r>
              <a:rPr lang="ru-RU" b="1" dirty="0" err="1">
                <a:solidFill>
                  <a:schemeClr val="bg1"/>
                </a:solidFill>
                <a:latin typeface="Calibri" panose="020F0502020204030204" pitchFamily="34" charset="0"/>
              </a:rPr>
              <a:t>Wide</a:t>
            </a:r>
            <a:r>
              <a:rPr lang="ru-RU" b="1" dirty="0">
                <a:solidFill>
                  <a:schemeClr val="bg1"/>
                </a:solidFill>
                <a:latin typeface="Calibri" panose="020F0502020204030204" pitchFamily="34" charset="0"/>
              </a:rPr>
              <a:t> </a:t>
            </a:r>
            <a:r>
              <a:rPr lang="ru-RU" b="1" dirty="0" err="1">
                <a:solidFill>
                  <a:schemeClr val="bg1"/>
                </a:solidFill>
                <a:latin typeface="Calibri" panose="020F0502020204030204" pitchFamily="34" charset="0"/>
              </a:rPr>
              <a:t>Web</a:t>
            </a:r>
            <a:r>
              <a:rPr lang="ru-RU" b="1" dirty="0">
                <a:solidFill>
                  <a:schemeClr val="bg1"/>
                </a:solidFill>
                <a:latin typeface="Calibri" panose="020F0502020204030204" pitchFamily="34" charset="0"/>
              </a:rPr>
              <a:t> </a:t>
            </a:r>
            <a:r>
              <a:rPr lang="ru-RU" dirty="0">
                <a:solidFill>
                  <a:schemeClr val="bg1"/>
                </a:solidFill>
                <a:latin typeface="Calibri" panose="020F0502020204030204" pitchFamily="34" charset="0"/>
              </a:rPr>
              <a:t>(WWW, </a:t>
            </a:r>
            <a:r>
              <a:rPr lang="ru-RU" dirty="0" err="1">
                <a:solidFill>
                  <a:schemeClr val="bg1"/>
                </a:solidFill>
                <a:latin typeface="Calibri" panose="020F0502020204030204" pitchFamily="34" charset="0"/>
              </a:rPr>
              <a:t>web</a:t>
            </a:r>
            <a:r>
              <a:rPr lang="ru-RU" dirty="0">
                <a:solidFill>
                  <a:schemeClr val="bg1"/>
                </a:solidFill>
                <a:latin typeface="Calibri" panose="020F0502020204030204" pitchFamily="34" charset="0"/>
              </a:rPr>
              <a:t>, веб, Всемирная паутина) — это распределенная информационная система, предоставляющая доступ к гипертекстовым документам по протоколу HTTP (</a:t>
            </a:r>
            <a:r>
              <a:rPr lang="ru-RU" dirty="0" err="1">
                <a:solidFill>
                  <a:schemeClr val="bg1"/>
                </a:solidFill>
                <a:latin typeface="Calibri" panose="020F0502020204030204" pitchFamily="34" charset="0"/>
              </a:rPr>
              <a:t>HyperText</a:t>
            </a:r>
            <a:r>
              <a:rPr lang="ru-RU" dirty="0">
                <a:solidFill>
                  <a:schemeClr val="bg1"/>
                </a:solidFill>
                <a:latin typeface="Calibri" panose="020F0502020204030204" pitchFamily="34" charset="0"/>
              </a:rPr>
              <a:t> </a:t>
            </a:r>
            <a:r>
              <a:rPr lang="ru-RU" dirty="0" err="1">
                <a:solidFill>
                  <a:schemeClr val="bg1"/>
                </a:solidFill>
                <a:latin typeface="Calibri" panose="020F0502020204030204" pitchFamily="34" charset="0"/>
              </a:rPr>
              <a:t>Transfer</a:t>
            </a:r>
            <a:r>
              <a:rPr lang="ru-RU" dirty="0">
                <a:solidFill>
                  <a:schemeClr val="bg1"/>
                </a:solidFill>
                <a:latin typeface="Calibri" panose="020F0502020204030204" pitchFamily="34" charset="0"/>
              </a:rPr>
              <a:t> </a:t>
            </a:r>
            <a:r>
              <a:rPr lang="ru-RU" dirty="0" err="1">
                <a:solidFill>
                  <a:schemeClr val="bg1"/>
                </a:solidFill>
                <a:latin typeface="Calibri" panose="020F0502020204030204" pitchFamily="34" charset="0"/>
              </a:rPr>
              <a:t>Protocol</a:t>
            </a:r>
            <a:r>
              <a:rPr lang="ru-RU" dirty="0">
                <a:solidFill>
                  <a:schemeClr val="bg1"/>
                </a:solidFill>
                <a:latin typeface="Calibri" panose="020F0502020204030204" pitchFamily="34" charset="0"/>
              </a:rPr>
              <a:t>) </a:t>
            </a:r>
            <a:endParaRPr lang="ru-RU" sz="1800" kern="1200" noProof="0" dirty="0">
              <a:solidFill>
                <a:schemeClr val="bg1"/>
              </a:solidFill>
              <a:latin typeface="Calibri" panose="020F0502020204030204" pitchFamily="34" charset="0"/>
            </a:endParaRPr>
          </a:p>
        </p:txBody>
      </p:sp>
      <p:pic>
        <p:nvPicPr>
          <p:cNvPr id="2" name="Рисунок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81600" y="831364"/>
            <a:ext cx="3381375" cy="2414460"/>
          </a:xfrm>
          <a:prstGeom prst="rect">
            <a:avLst/>
          </a:prstGeom>
        </p:spPr>
      </p:pic>
      <p:pic>
        <p:nvPicPr>
          <p:cNvPr id="3" name="Picture 2"/>
          <p:cNvPicPr>
            <a:picLocks noChangeAspect="1"/>
          </p:cNvPicPr>
          <p:nvPr/>
        </p:nvPicPr>
        <p:blipFill>
          <a:blip r:embed="rId5" cstate="print">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3733800" y="1371600"/>
            <a:ext cx="1219200" cy="1219200"/>
          </a:xfrm>
          <a:prstGeom prst="rect">
            <a:avLst/>
          </a:prstGeom>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3"/>
          <p:cNvSpPr>
            <a:spLocks noGrp="1"/>
          </p:cNvSpPr>
          <p:nvPr>
            <p:ph type="title"/>
          </p:nvPr>
        </p:nvSpPr>
        <p:spPr/>
        <p:txBody>
          <a:bodyPr/>
          <a:lstStyle/>
          <a:p>
            <a:r>
              <a:rPr lang="ru-RU" dirty="0"/>
              <a:t>Заголовки протокола </a:t>
            </a:r>
            <a:r>
              <a:rPr lang="en-US" dirty="0"/>
              <a:t>HTTP</a:t>
            </a:r>
            <a:endParaRPr lang="ru-RU" dirty="0"/>
          </a:p>
        </p:txBody>
      </p:sp>
      <p:sp>
        <p:nvSpPr>
          <p:cNvPr id="3" name="Прямоугольник 2"/>
          <p:cNvSpPr/>
          <p:nvPr/>
        </p:nvSpPr>
        <p:spPr>
          <a:xfrm>
            <a:off x="214746" y="1143000"/>
            <a:ext cx="8686800" cy="2246769"/>
          </a:xfrm>
          <a:prstGeom prst="rect">
            <a:avLst/>
          </a:prstGeom>
        </p:spPr>
        <p:txBody>
          <a:bodyPr wrap="square">
            <a:spAutoFit/>
          </a:bodyPr>
          <a:lstStyle/>
          <a:p>
            <a:r>
              <a:rPr lang="en-US" sz="1400" b="1" dirty="0">
                <a:solidFill>
                  <a:schemeClr val="accent3">
                    <a:lumMod val="50000"/>
                  </a:schemeClr>
                </a:solidFill>
                <a:latin typeface="Consolas" panose="020B0609020204030204" pitchFamily="49" charset="0"/>
              </a:rPr>
              <a:t>GET </a:t>
            </a:r>
            <a:r>
              <a:rPr lang="en-US" sz="1400" b="1" dirty="0">
                <a:solidFill>
                  <a:schemeClr val="accent3">
                    <a:lumMod val="50000"/>
                  </a:schemeClr>
                </a:solidFill>
                <a:latin typeface="Consolas" panose="020B0609020204030204" pitchFamily="49" charset="0"/>
                <a:hlinkClick r:id="rId3"/>
              </a:rPr>
              <a:t>http://smarly.net/ HTTP/1.1</a:t>
            </a:r>
          </a:p>
          <a:p>
            <a:r>
              <a:rPr lang="en-US" sz="1400" b="1" dirty="0">
                <a:solidFill>
                  <a:schemeClr val="accent3">
                    <a:lumMod val="50000"/>
                  </a:schemeClr>
                </a:solidFill>
                <a:latin typeface="Consolas" panose="020B0609020204030204" pitchFamily="49" charset="0"/>
              </a:rPr>
              <a:t>Host: smarly.net</a:t>
            </a:r>
          </a:p>
          <a:p>
            <a:r>
              <a:rPr lang="en-US" sz="1400" b="1" dirty="0">
                <a:solidFill>
                  <a:schemeClr val="accent3">
                    <a:lumMod val="50000"/>
                  </a:schemeClr>
                </a:solidFill>
                <a:latin typeface="Consolas" panose="020B0609020204030204" pitchFamily="49" charset="0"/>
              </a:rPr>
              <a:t>Connection: keep-alive</a:t>
            </a:r>
          </a:p>
          <a:p>
            <a:r>
              <a:rPr lang="en-US" sz="1400" b="1" dirty="0">
                <a:solidFill>
                  <a:schemeClr val="accent3">
                    <a:lumMod val="50000"/>
                  </a:schemeClr>
                </a:solidFill>
                <a:latin typeface="Consolas" panose="020B0609020204030204" pitchFamily="49" charset="0"/>
              </a:rPr>
              <a:t>Accept: text/</a:t>
            </a:r>
            <a:r>
              <a:rPr lang="en-US" sz="1400" b="1" dirty="0" err="1">
                <a:solidFill>
                  <a:schemeClr val="accent3">
                    <a:lumMod val="50000"/>
                  </a:schemeClr>
                </a:solidFill>
                <a:latin typeface="Consolas" panose="020B0609020204030204" pitchFamily="49" charset="0"/>
              </a:rPr>
              <a:t>html,application</a:t>
            </a:r>
            <a:r>
              <a:rPr lang="en-US" sz="1400" b="1" dirty="0">
                <a:solidFill>
                  <a:schemeClr val="accent3">
                    <a:lumMod val="50000"/>
                  </a:schemeClr>
                </a:solidFill>
                <a:latin typeface="Consolas" panose="020B0609020204030204" pitchFamily="49" charset="0"/>
              </a:rPr>
              <a:t>/</a:t>
            </a:r>
            <a:r>
              <a:rPr lang="en-US" sz="1400" b="1" dirty="0" err="1">
                <a:solidFill>
                  <a:schemeClr val="accent3">
                    <a:lumMod val="50000"/>
                  </a:schemeClr>
                </a:solidFill>
                <a:latin typeface="Consolas" panose="020B0609020204030204" pitchFamily="49" charset="0"/>
              </a:rPr>
              <a:t>xhtml+xml,application</a:t>
            </a:r>
            <a:r>
              <a:rPr lang="en-US" sz="1400" b="1" dirty="0">
                <a:solidFill>
                  <a:schemeClr val="accent3">
                    <a:lumMod val="50000"/>
                  </a:schemeClr>
                </a:solidFill>
                <a:latin typeface="Consolas" panose="020B0609020204030204" pitchFamily="49" charset="0"/>
              </a:rPr>
              <a:t>/</a:t>
            </a:r>
            <a:r>
              <a:rPr lang="en-US" sz="1400" b="1" dirty="0" err="1">
                <a:solidFill>
                  <a:schemeClr val="accent3">
                    <a:lumMod val="50000"/>
                  </a:schemeClr>
                </a:solidFill>
                <a:latin typeface="Consolas" panose="020B0609020204030204" pitchFamily="49" charset="0"/>
              </a:rPr>
              <a:t>xml;q</a:t>
            </a:r>
            <a:r>
              <a:rPr lang="en-US" sz="1400" b="1" dirty="0">
                <a:solidFill>
                  <a:schemeClr val="accent3">
                    <a:lumMod val="50000"/>
                  </a:schemeClr>
                </a:solidFill>
                <a:latin typeface="Consolas" panose="020B0609020204030204" pitchFamily="49" charset="0"/>
              </a:rPr>
              <a:t>=0.9,image/</a:t>
            </a:r>
            <a:r>
              <a:rPr lang="en-US" sz="1400" b="1" dirty="0" err="1">
                <a:solidFill>
                  <a:schemeClr val="accent3">
                    <a:lumMod val="50000"/>
                  </a:schemeClr>
                </a:solidFill>
                <a:latin typeface="Consolas" panose="020B0609020204030204" pitchFamily="49" charset="0"/>
              </a:rPr>
              <a:t>webp</a:t>
            </a:r>
            <a:r>
              <a:rPr lang="en-US" sz="1400" b="1" dirty="0">
                <a:solidFill>
                  <a:schemeClr val="accent3">
                    <a:lumMod val="50000"/>
                  </a:schemeClr>
                </a:solidFill>
                <a:latin typeface="Consolas" panose="020B0609020204030204" pitchFamily="49" charset="0"/>
              </a:rPr>
              <a:t>,*/*;q=0.8</a:t>
            </a:r>
          </a:p>
          <a:p>
            <a:r>
              <a:rPr lang="en-US" sz="1400" b="1" dirty="0">
                <a:solidFill>
                  <a:schemeClr val="accent3">
                    <a:lumMod val="50000"/>
                  </a:schemeClr>
                </a:solidFill>
                <a:latin typeface="Consolas" panose="020B0609020204030204" pitchFamily="49" charset="0"/>
              </a:rPr>
              <a:t>Upgrade-Insecure-Requests: 1</a:t>
            </a:r>
          </a:p>
          <a:p>
            <a:r>
              <a:rPr lang="en-US" sz="1400" b="1" dirty="0">
                <a:solidFill>
                  <a:schemeClr val="accent3">
                    <a:lumMod val="50000"/>
                  </a:schemeClr>
                </a:solidFill>
                <a:latin typeface="Consolas" panose="020B0609020204030204" pitchFamily="49" charset="0"/>
              </a:rPr>
              <a:t>User-Agent: Mozilla/5.0 (Windows NT 6.3; WOW64) </a:t>
            </a:r>
            <a:r>
              <a:rPr lang="en-US" sz="1400" b="1" dirty="0" err="1">
                <a:solidFill>
                  <a:schemeClr val="accent3">
                    <a:lumMod val="50000"/>
                  </a:schemeClr>
                </a:solidFill>
                <a:latin typeface="Consolas" panose="020B0609020204030204" pitchFamily="49" charset="0"/>
              </a:rPr>
              <a:t>AppleWebKit</a:t>
            </a:r>
            <a:r>
              <a:rPr lang="en-US" sz="1400" b="1" dirty="0">
                <a:solidFill>
                  <a:schemeClr val="accent3">
                    <a:lumMod val="50000"/>
                  </a:schemeClr>
                </a:solidFill>
                <a:latin typeface="Consolas" panose="020B0609020204030204" pitchFamily="49" charset="0"/>
              </a:rPr>
              <a:t>/537.36 (KHTML, like Gecko) Chrome/48.0.2564.109 Safari/537.36</a:t>
            </a:r>
          </a:p>
          <a:p>
            <a:r>
              <a:rPr lang="en-US" sz="1400" b="1" dirty="0">
                <a:solidFill>
                  <a:schemeClr val="accent3">
                    <a:lumMod val="50000"/>
                  </a:schemeClr>
                </a:solidFill>
                <a:latin typeface="Consolas" panose="020B0609020204030204" pitchFamily="49" charset="0"/>
              </a:rPr>
              <a:t>Accept-Encoding: </a:t>
            </a:r>
            <a:r>
              <a:rPr lang="en-US" sz="1400" b="1" dirty="0" err="1">
                <a:solidFill>
                  <a:schemeClr val="accent3">
                    <a:lumMod val="50000"/>
                  </a:schemeClr>
                </a:solidFill>
                <a:latin typeface="Consolas" panose="020B0609020204030204" pitchFamily="49" charset="0"/>
              </a:rPr>
              <a:t>gzip</a:t>
            </a:r>
            <a:r>
              <a:rPr lang="en-US" sz="1400" b="1" dirty="0">
                <a:solidFill>
                  <a:schemeClr val="accent3">
                    <a:lumMod val="50000"/>
                  </a:schemeClr>
                </a:solidFill>
                <a:latin typeface="Consolas" panose="020B0609020204030204" pitchFamily="49" charset="0"/>
              </a:rPr>
              <a:t>, deflate, </a:t>
            </a:r>
            <a:r>
              <a:rPr lang="en-US" sz="1400" b="1" dirty="0" err="1">
                <a:solidFill>
                  <a:schemeClr val="accent3">
                    <a:lumMod val="50000"/>
                  </a:schemeClr>
                </a:solidFill>
                <a:latin typeface="Consolas" panose="020B0609020204030204" pitchFamily="49" charset="0"/>
              </a:rPr>
              <a:t>sdch</a:t>
            </a:r>
            <a:endParaRPr lang="en-US" sz="1400" b="1" dirty="0">
              <a:solidFill>
                <a:schemeClr val="accent3">
                  <a:lumMod val="50000"/>
                </a:schemeClr>
              </a:solidFill>
              <a:latin typeface="Consolas" panose="020B0609020204030204" pitchFamily="49" charset="0"/>
            </a:endParaRPr>
          </a:p>
          <a:p>
            <a:r>
              <a:rPr lang="en-US" sz="1400" b="1" dirty="0">
                <a:solidFill>
                  <a:schemeClr val="accent3">
                    <a:lumMod val="50000"/>
                  </a:schemeClr>
                </a:solidFill>
                <a:latin typeface="Consolas" panose="020B0609020204030204" pitchFamily="49" charset="0"/>
              </a:rPr>
              <a:t>Accept-Language: </a:t>
            </a:r>
            <a:r>
              <a:rPr lang="en-US" sz="1400" b="1" dirty="0" err="1">
                <a:solidFill>
                  <a:schemeClr val="accent3">
                    <a:lumMod val="50000"/>
                  </a:schemeClr>
                </a:solidFill>
                <a:latin typeface="Consolas" panose="020B0609020204030204" pitchFamily="49" charset="0"/>
              </a:rPr>
              <a:t>ru,en-US;q</a:t>
            </a:r>
            <a:r>
              <a:rPr lang="en-US" sz="1400" b="1" dirty="0">
                <a:solidFill>
                  <a:schemeClr val="accent3">
                    <a:lumMod val="50000"/>
                  </a:schemeClr>
                </a:solidFill>
                <a:latin typeface="Consolas" panose="020B0609020204030204" pitchFamily="49" charset="0"/>
              </a:rPr>
              <a:t>=0.8,en;q=0.6,it;q=0.4</a:t>
            </a:r>
          </a:p>
          <a:p>
            <a:r>
              <a:rPr lang="en-US" sz="1400" b="1" dirty="0">
                <a:solidFill>
                  <a:schemeClr val="accent3">
                    <a:lumMod val="50000"/>
                  </a:schemeClr>
                </a:solidFill>
                <a:latin typeface="Consolas" panose="020B0609020204030204" pitchFamily="49" charset="0"/>
              </a:rPr>
              <a:t>Cookie: _</a:t>
            </a:r>
            <a:r>
              <a:rPr lang="en-US" sz="1400" b="1" dirty="0" err="1">
                <a:solidFill>
                  <a:schemeClr val="accent3">
                    <a:lumMod val="50000"/>
                  </a:schemeClr>
                </a:solidFill>
                <a:latin typeface="Consolas" panose="020B0609020204030204" pitchFamily="49" charset="0"/>
              </a:rPr>
              <a:t>ym_uid</a:t>
            </a:r>
            <a:r>
              <a:rPr lang="en-US" sz="1400" b="1" dirty="0">
                <a:solidFill>
                  <a:schemeClr val="accent3">
                    <a:lumMod val="50000"/>
                  </a:schemeClr>
                </a:solidFill>
                <a:latin typeface="Consolas" panose="020B0609020204030204" pitchFamily="49" charset="0"/>
              </a:rPr>
              <a:t>=144834572026550300; _</a:t>
            </a:r>
            <a:r>
              <a:rPr lang="en-US" sz="1400" b="1" dirty="0" err="1">
                <a:solidFill>
                  <a:schemeClr val="accent3">
                    <a:lumMod val="50000"/>
                  </a:schemeClr>
                </a:solidFill>
                <a:latin typeface="Consolas" panose="020B0609020204030204" pitchFamily="49" charset="0"/>
              </a:rPr>
              <a:t>ym_isad</a:t>
            </a:r>
            <a:r>
              <a:rPr lang="en-US" sz="1400" b="1" dirty="0">
                <a:solidFill>
                  <a:schemeClr val="accent3">
                    <a:lumMod val="50000"/>
                  </a:schemeClr>
                </a:solidFill>
                <a:latin typeface="Consolas" panose="020B0609020204030204" pitchFamily="49" charset="0"/>
              </a:rPr>
              <a:t>=1; _</a:t>
            </a:r>
            <a:r>
              <a:rPr lang="en-US" sz="1400" b="1" dirty="0" err="1">
                <a:solidFill>
                  <a:schemeClr val="accent3">
                    <a:lumMod val="50000"/>
                  </a:schemeClr>
                </a:solidFill>
                <a:latin typeface="Consolas" panose="020B0609020204030204" pitchFamily="49" charset="0"/>
              </a:rPr>
              <a:t>ga</a:t>
            </a:r>
            <a:r>
              <a:rPr lang="en-US" sz="1400" b="1" dirty="0">
                <a:solidFill>
                  <a:schemeClr val="accent3">
                    <a:lumMod val="50000"/>
                  </a:schemeClr>
                </a:solidFill>
                <a:latin typeface="Consolas" panose="020B0609020204030204" pitchFamily="49" charset="0"/>
              </a:rPr>
              <a:t>=GA1.2.20772410.1448345720</a:t>
            </a:r>
          </a:p>
        </p:txBody>
      </p:sp>
      <p:sp>
        <p:nvSpPr>
          <p:cNvPr id="6" name="Прямоугольник 5"/>
          <p:cNvSpPr/>
          <p:nvPr/>
        </p:nvSpPr>
        <p:spPr>
          <a:xfrm>
            <a:off x="214746" y="3729065"/>
            <a:ext cx="8686800" cy="2246769"/>
          </a:xfrm>
          <a:prstGeom prst="rect">
            <a:avLst/>
          </a:prstGeom>
        </p:spPr>
        <p:txBody>
          <a:bodyPr wrap="square">
            <a:spAutoFit/>
          </a:bodyPr>
          <a:lstStyle/>
          <a:p>
            <a:r>
              <a:rPr lang="en-US" sz="1400" b="1" dirty="0">
                <a:solidFill>
                  <a:schemeClr val="accent3">
                    <a:lumMod val="50000"/>
                  </a:schemeClr>
                </a:solidFill>
                <a:latin typeface="Consolas" panose="020B0609020204030204" pitchFamily="49" charset="0"/>
              </a:rPr>
              <a:t>HTTP/1.1 200 OK</a:t>
            </a:r>
          </a:p>
          <a:p>
            <a:r>
              <a:rPr lang="en-US" sz="1400" b="1" dirty="0">
                <a:solidFill>
                  <a:schemeClr val="accent3">
                    <a:lumMod val="50000"/>
                  </a:schemeClr>
                </a:solidFill>
                <a:latin typeface="Consolas" panose="020B0609020204030204" pitchFamily="49" charset="0"/>
              </a:rPr>
              <a:t>Cache-Control: private</a:t>
            </a:r>
          </a:p>
          <a:p>
            <a:r>
              <a:rPr lang="en-US" sz="1400" b="1" dirty="0">
                <a:solidFill>
                  <a:schemeClr val="accent3">
                    <a:lumMod val="50000"/>
                  </a:schemeClr>
                </a:solidFill>
                <a:latin typeface="Consolas" panose="020B0609020204030204" pitchFamily="49" charset="0"/>
              </a:rPr>
              <a:t>Content-Type: text/html; charset=utf-8</a:t>
            </a:r>
          </a:p>
          <a:p>
            <a:r>
              <a:rPr lang="en-US" sz="1400" b="1" dirty="0">
                <a:solidFill>
                  <a:schemeClr val="accent3">
                    <a:lumMod val="50000"/>
                  </a:schemeClr>
                </a:solidFill>
                <a:latin typeface="Consolas" panose="020B0609020204030204" pitchFamily="49" charset="0"/>
              </a:rPr>
              <a:t>Vary: Accept-Encoding</a:t>
            </a:r>
          </a:p>
          <a:p>
            <a:r>
              <a:rPr lang="en-US" sz="1400" b="1" dirty="0">
                <a:solidFill>
                  <a:schemeClr val="accent3">
                    <a:lumMod val="50000"/>
                  </a:schemeClr>
                </a:solidFill>
                <a:latin typeface="Consolas" panose="020B0609020204030204" pitchFamily="49" charset="0"/>
              </a:rPr>
              <a:t>Server: Microsoft-IIS/8.5</a:t>
            </a:r>
          </a:p>
          <a:p>
            <a:r>
              <a:rPr lang="en-US" sz="1400" b="1" dirty="0">
                <a:solidFill>
                  <a:schemeClr val="accent3">
                    <a:lumMod val="50000"/>
                  </a:schemeClr>
                </a:solidFill>
                <a:latin typeface="Consolas" panose="020B0609020204030204" pitchFamily="49" charset="0"/>
              </a:rPr>
              <a:t>X-</a:t>
            </a:r>
            <a:r>
              <a:rPr lang="en-US" sz="1400" b="1" dirty="0" err="1">
                <a:solidFill>
                  <a:schemeClr val="accent3">
                    <a:lumMod val="50000"/>
                  </a:schemeClr>
                </a:solidFill>
                <a:latin typeface="Consolas" panose="020B0609020204030204" pitchFamily="49" charset="0"/>
              </a:rPr>
              <a:t>AspNetMvc</a:t>
            </a:r>
            <a:r>
              <a:rPr lang="en-US" sz="1400" b="1" dirty="0">
                <a:solidFill>
                  <a:schemeClr val="accent3">
                    <a:lumMod val="50000"/>
                  </a:schemeClr>
                </a:solidFill>
                <a:latin typeface="Consolas" panose="020B0609020204030204" pitchFamily="49" charset="0"/>
              </a:rPr>
              <a:t>-Version: 5.2</a:t>
            </a:r>
          </a:p>
          <a:p>
            <a:r>
              <a:rPr lang="en-US" sz="1400" b="1" dirty="0">
                <a:solidFill>
                  <a:schemeClr val="accent3">
                    <a:lumMod val="50000"/>
                  </a:schemeClr>
                </a:solidFill>
                <a:latin typeface="Consolas" panose="020B0609020204030204" pitchFamily="49" charset="0"/>
              </a:rPr>
              <a:t>X-</a:t>
            </a:r>
            <a:r>
              <a:rPr lang="en-US" sz="1400" b="1" dirty="0" err="1">
                <a:solidFill>
                  <a:schemeClr val="accent3">
                    <a:lumMod val="50000"/>
                  </a:schemeClr>
                </a:solidFill>
                <a:latin typeface="Consolas" panose="020B0609020204030204" pitchFamily="49" charset="0"/>
              </a:rPr>
              <a:t>AspNet</a:t>
            </a:r>
            <a:r>
              <a:rPr lang="en-US" sz="1400" b="1" dirty="0">
                <a:solidFill>
                  <a:schemeClr val="accent3">
                    <a:lumMod val="50000"/>
                  </a:schemeClr>
                </a:solidFill>
                <a:latin typeface="Consolas" panose="020B0609020204030204" pitchFamily="49" charset="0"/>
              </a:rPr>
              <a:t>-Version: 4.0.30319</a:t>
            </a:r>
          </a:p>
          <a:p>
            <a:r>
              <a:rPr lang="en-US" sz="1400" b="1" dirty="0">
                <a:solidFill>
                  <a:schemeClr val="accent3">
                    <a:lumMod val="50000"/>
                  </a:schemeClr>
                </a:solidFill>
                <a:latin typeface="Consolas" panose="020B0609020204030204" pitchFamily="49" charset="0"/>
              </a:rPr>
              <a:t>X-Powered-By: ASP.NET</a:t>
            </a:r>
          </a:p>
          <a:p>
            <a:r>
              <a:rPr lang="en-US" sz="1400" b="1" dirty="0">
                <a:solidFill>
                  <a:schemeClr val="accent3">
                    <a:lumMod val="50000"/>
                  </a:schemeClr>
                </a:solidFill>
                <a:latin typeface="Consolas" panose="020B0609020204030204" pitchFamily="49" charset="0"/>
              </a:rPr>
              <a:t>Date: Sun, 14 Feb 2016 12:01:51 GMT</a:t>
            </a:r>
          </a:p>
          <a:p>
            <a:r>
              <a:rPr lang="en-US" sz="1400" b="1" dirty="0">
                <a:solidFill>
                  <a:schemeClr val="accent3">
                    <a:lumMod val="50000"/>
                  </a:schemeClr>
                </a:solidFill>
                <a:latin typeface="Consolas" panose="020B0609020204030204" pitchFamily="49" charset="0"/>
              </a:rPr>
              <a:t>Content-Length: 44581</a:t>
            </a:r>
          </a:p>
        </p:txBody>
      </p:sp>
      <p:cxnSp>
        <p:nvCxnSpPr>
          <p:cNvPr id="7" name="Прямая со стрелкой 6"/>
          <p:cNvCxnSpPr>
            <a:stCxn id="8" idx="1"/>
            <a:endCxn id="18" idx="0"/>
          </p:cNvCxnSpPr>
          <p:nvPr/>
        </p:nvCxnSpPr>
        <p:spPr>
          <a:xfrm flipH="1">
            <a:off x="4533900" y="1134919"/>
            <a:ext cx="1554334" cy="271325"/>
          </a:xfrm>
          <a:prstGeom prst="straightConnector1">
            <a:avLst/>
          </a:prstGeom>
          <a:ln w="38100">
            <a:solidFill>
              <a:schemeClr val="accent2">
                <a:lumMod val="50000"/>
              </a:schemeClr>
            </a:solidFill>
            <a:prstDash val="sysDot"/>
            <a:tailEnd type="triangle"/>
          </a:ln>
          <a:effectLst/>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6088234" y="965642"/>
            <a:ext cx="2674766" cy="338554"/>
          </a:xfrm>
          <a:prstGeom prst="rect">
            <a:avLst/>
          </a:prstGeom>
          <a:noFill/>
        </p:spPr>
        <p:txBody>
          <a:bodyPr wrap="square" rtlCol="0">
            <a:spAutoFit/>
          </a:bodyPr>
          <a:lstStyle/>
          <a:p>
            <a:pPr algn="ctr"/>
            <a:r>
              <a:rPr lang="en-US" sz="1600" b="1" dirty="0">
                <a:solidFill>
                  <a:schemeClr val="accent3">
                    <a:lumMod val="50000"/>
                  </a:schemeClr>
                </a:solidFill>
                <a:latin typeface="Consolas" panose="020B0609020204030204" pitchFamily="49" charset="0"/>
                <a:cs typeface="Consolas" panose="020B0609020204030204" pitchFamily="49" charset="0"/>
              </a:rPr>
              <a:t>HTTP Request Headers</a:t>
            </a:r>
          </a:p>
        </p:txBody>
      </p:sp>
      <p:sp>
        <p:nvSpPr>
          <p:cNvPr id="18" name="Скругленный прямоугольник 17"/>
          <p:cNvSpPr/>
          <p:nvPr/>
        </p:nvSpPr>
        <p:spPr>
          <a:xfrm>
            <a:off x="76200" y="1406244"/>
            <a:ext cx="8915400" cy="1983525"/>
          </a:xfrm>
          <a:prstGeom prst="roundRect">
            <a:avLst/>
          </a:prstGeom>
          <a:noFill/>
          <a:ln w="28575">
            <a:solidFill>
              <a:schemeClr val="accent2">
                <a:lumMod val="50000"/>
              </a:schemeClr>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just"/>
            <a:endParaRPr lang="en-US" dirty="0">
              <a:latin typeface="Calibri" panose="020F0502020204030204" pitchFamily="34" charset="0"/>
            </a:endParaRPr>
          </a:p>
        </p:txBody>
      </p:sp>
      <p:cxnSp>
        <p:nvCxnSpPr>
          <p:cNvPr id="24" name="Прямая со стрелкой 23"/>
          <p:cNvCxnSpPr>
            <a:stCxn id="25" idx="1"/>
            <a:endCxn id="26" idx="0"/>
          </p:cNvCxnSpPr>
          <p:nvPr/>
        </p:nvCxnSpPr>
        <p:spPr>
          <a:xfrm flipH="1">
            <a:off x="4556204" y="3732559"/>
            <a:ext cx="1576638" cy="271325"/>
          </a:xfrm>
          <a:prstGeom prst="straightConnector1">
            <a:avLst/>
          </a:prstGeom>
          <a:ln w="38100">
            <a:solidFill>
              <a:schemeClr val="accent2">
                <a:lumMod val="50000"/>
              </a:schemeClr>
            </a:solidFill>
            <a:prstDash val="sysDot"/>
            <a:tailEnd type="triangle"/>
          </a:ln>
          <a:effectLst/>
        </p:spPr>
        <p:style>
          <a:lnRef idx="2">
            <a:schemeClr val="accent1"/>
          </a:lnRef>
          <a:fillRef idx="0">
            <a:schemeClr val="accent1"/>
          </a:fillRef>
          <a:effectRef idx="1">
            <a:schemeClr val="accent1"/>
          </a:effectRef>
          <a:fontRef idx="minor">
            <a:schemeClr val="tx1"/>
          </a:fontRef>
        </p:style>
      </p:cxnSp>
      <p:sp>
        <p:nvSpPr>
          <p:cNvPr id="25" name="TextBox 24"/>
          <p:cNvSpPr txBox="1"/>
          <p:nvPr/>
        </p:nvSpPr>
        <p:spPr>
          <a:xfrm>
            <a:off x="6132842" y="3563282"/>
            <a:ext cx="2674766" cy="338554"/>
          </a:xfrm>
          <a:prstGeom prst="rect">
            <a:avLst/>
          </a:prstGeom>
          <a:noFill/>
        </p:spPr>
        <p:txBody>
          <a:bodyPr wrap="square" rtlCol="0">
            <a:spAutoFit/>
          </a:bodyPr>
          <a:lstStyle/>
          <a:p>
            <a:pPr algn="ctr"/>
            <a:r>
              <a:rPr lang="en-US" sz="1600" b="1" dirty="0">
                <a:solidFill>
                  <a:schemeClr val="accent3">
                    <a:lumMod val="50000"/>
                  </a:schemeClr>
                </a:solidFill>
                <a:latin typeface="Consolas" panose="020B0609020204030204" pitchFamily="49" charset="0"/>
                <a:cs typeface="Consolas" panose="020B0609020204030204" pitchFamily="49" charset="0"/>
              </a:rPr>
              <a:t>HTTP Response Headers</a:t>
            </a:r>
          </a:p>
        </p:txBody>
      </p:sp>
      <p:sp>
        <p:nvSpPr>
          <p:cNvPr id="26" name="Скругленный прямоугольник 25"/>
          <p:cNvSpPr/>
          <p:nvPr/>
        </p:nvSpPr>
        <p:spPr>
          <a:xfrm>
            <a:off x="120808" y="4003884"/>
            <a:ext cx="8870792" cy="1971950"/>
          </a:xfrm>
          <a:prstGeom prst="roundRect">
            <a:avLst/>
          </a:prstGeom>
          <a:noFill/>
          <a:ln w="28575">
            <a:solidFill>
              <a:schemeClr val="accent2">
                <a:lumMod val="50000"/>
              </a:schemeClr>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just"/>
            <a:endParaRPr lang="en-US" dirty="0">
              <a:latin typeface="Calibri" panose="020F0502020204030204" pitchFamily="34" charset="0"/>
            </a:endParaRPr>
          </a:p>
        </p:txBody>
      </p:sp>
    </p:spTree>
    <p:extLst>
      <p:ext uri="{BB962C8B-B14F-4D97-AF65-F5344CB8AC3E}">
        <p14:creationId xmlns:p14="http://schemas.microsoft.com/office/powerpoint/2010/main" val="189682040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3"/>
          <p:cNvSpPr>
            <a:spLocks noGrp="1"/>
          </p:cNvSpPr>
          <p:nvPr>
            <p:ph type="title"/>
          </p:nvPr>
        </p:nvSpPr>
        <p:spPr/>
        <p:txBody>
          <a:bodyPr/>
          <a:lstStyle/>
          <a:p>
            <a:r>
              <a:rPr lang="ru-RU" dirty="0"/>
              <a:t>Заголовки протокола </a:t>
            </a:r>
            <a:r>
              <a:rPr lang="en-US" dirty="0"/>
              <a:t>HTTP</a:t>
            </a:r>
            <a:endParaRPr lang="ru-RU" dirty="0"/>
          </a:p>
        </p:txBody>
      </p:sp>
      <p:sp>
        <p:nvSpPr>
          <p:cNvPr id="5" name="Скругленный прямоугольник 4"/>
          <p:cNvSpPr/>
          <p:nvPr/>
        </p:nvSpPr>
        <p:spPr>
          <a:xfrm>
            <a:off x="228600" y="838200"/>
            <a:ext cx="8686800" cy="3124200"/>
          </a:xfrm>
          <a:prstGeom prst="roundRect">
            <a:avLst/>
          </a:prstGeom>
          <a:solidFill>
            <a:schemeClr val="accent2">
              <a:lumMod val="5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just"/>
            <a:r>
              <a:rPr lang="ru-RU" dirty="0">
                <a:latin typeface="Calibri" panose="020F0502020204030204" pitchFamily="34" charset="0"/>
              </a:rPr>
              <a:t>Все HTTP-заголовки разделяются на четыре основных группы:</a:t>
            </a:r>
          </a:p>
          <a:p>
            <a:pPr algn="just"/>
            <a:endParaRPr lang="ru-RU" dirty="0">
              <a:latin typeface="Calibri" panose="020F0502020204030204" pitchFamily="34" charset="0"/>
            </a:endParaRPr>
          </a:p>
          <a:p>
            <a:pPr algn="just"/>
            <a:r>
              <a:rPr lang="ru-RU" dirty="0" err="1">
                <a:latin typeface="Calibri" panose="020F0502020204030204" pitchFamily="34" charset="0"/>
              </a:rPr>
              <a:t>General</a:t>
            </a:r>
            <a:r>
              <a:rPr lang="ru-RU" dirty="0">
                <a:latin typeface="Calibri" panose="020F0502020204030204" pitchFamily="34" charset="0"/>
              </a:rPr>
              <a:t> </a:t>
            </a:r>
            <a:r>
              <a:rPr lang="ru-RU" dirty="0" err="1">
                <a:latin typeface="Calibri" panose="020F0502020204030204" pitchFamily="34" charset="0"/>
              </a:rPr>
              <a:t>Headers</a:t>
            </a:r>
            <a:r>
              <a:rPr lang="ru-RU" dirty="0">
                <a:latin typeface="Calibri" panose="020F0502020204030204" pitchFamily="34" charset="0"/>
              </a:rPr>
              <a:t> (Основные заголовки) — должны включаться в любое сообщение клиента и сервера.</a:t>
            </a:r>
          </a:p>
          <a:p>
            <a:pPr algn="just"/>
            <a:r>
              <a:rPr lang="ru-RU" dirty="0" err="1">
                <a:latin typeface="Calibri" panose="020F0502020204030204" pitchFamily="34" charset="0"/>
              </a:rPr>
              <a:t>Request</a:t>
            </a:r>
            <a:r>
              <a:rPr lang="ru-RU" dirty="0">
                <a:latin typeface="Calibri" panose="020F0502020204030204" pitchFamily="34" charset="0"/>
              </a:rPr>
              <a:t> </a:t>
            </a:r>
            <a:r>
              <a:rPr lang="ru-RU" dirty="0" err="1">
                <a:latin typeface="Calibri" panose="020F0502020204030204" pitchFamily="34" charset="0"/>
              </a:rPr>
              <a:t>Headers</a:t>
            </a:r>
            <a:r>
              <a:rPr lang="ru-RU" dirty="0">
                <a:latin typeface="Calibri" panose="020F0502020204030204" pitchFamily="34" charset="0"/>
              </a:rPr>
              <a:t> (Заголовки запроса) — используются только в запросах клиента.</a:t>
            </a:r>
          </a:p>
          <a:p>
            <a:pPr algn="just"/>
            <a:r>
              <a:rPr lang="ru-RU" dirty="0" err="1">
                <a:latin typeface="Calibri" panose="020F0502020204030204" pitchFamily="34" charset="0"/>
              </a:rPr>
              <a:t>Response</a:t>
            </a:r>
            <a:r>
              <a:rPr lang="ru-RU" dirty="0">
                <a:latin typeface="Calibri" panose="020F0502020204030204" pitchFamily="34" charset="0"/>
              </a:rPr>
              <a:t> </a:t>
            </a:r>
            <a:r>
              <a:rPr lang="ru-RU" dirty="0" err="1">
                <a:latin typeface="Calibri" panose="020F0502020204030204" pitchFamily="34" charset="0"/>
              </a:rPr>
              <a:t>Headers</a:t>
            </a:r>
            <a:r>
              <a:rPr lang="ru-RU" dirty="0">
                <a:latin typeface="Calibri" panose="020F0502020204030204" pitchFamily="34" charset="0"/>
              </a:rPr>
              <a:t> (Заголовки ответа) — присутствуют только в ответах сервера.</a:t>
            </a:r>
          </a:p>
          <a:p>
            <a:pPr algn="just"/>
            <a:r>
              <a:rPr lang="ru-RU" dirty="0" err="1">
                <a:latin typeface="Calibri" panose="020F0502020204030204" pitchFamily="34" charset="0"/>
              </a:rPr>
              <a:t>Entity</a:t>
            </a:r>
            <a:r>
              <a:rPr lang="ru-RU" dirty="0">
                <a:latin typeface="Calibri" panose="020F0502020204030204" pitchFamily="34" charset="0"/>
              </a:rPr>
              <a:t> </a:t>
            </a:r>
            <a:r>
              <a:rPr lang="ru-RU" dirty="0" err="1">
                <a:latin typeface="Calibri" panose="020F0502020204030204" pitchFamily="34" charset="0"/>
              </a:rPr>
              <a:t>Headers</a:t>
            </a:r>
            <a:r>
              <a:rPr lang="ru-RU" dirty="0">
                <a:latin typeface="Calibri" panose="020F0502020204030204" pitchFamily="34" charset="0"/>
              </a:rPr>
              <a:t> (Заголовки сущности) — сопровождают каждую сущность сообщения.</a:t>
            </a:r>
          </a:p>
        </p:txBody>
      </p:sp>
    </p:spTree>
    <p:extLst>
      <p:ext uri="{BB962C8B-B14F-4D97-AF65-F5344CB8AC3E}">
        <p14:creationId xmlns:p14="http://schemas.microsoft.com/office/powerpoint/2010/main" val="407299131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3"/>
          <p:cNvSpPr>
            <a:spLocks noGrp="1"/>
          </p:cNvSpPr>
          <p:nvPr>
            <p:ph type="title"/>
          </p:nvPr>
        </p:nvSpPr>
        <p:spPr/>
        <p:txBody>
          <a:bodyPr/>
          <a:lstStyle/>
          <a:p>
            <a:r>
              <a:rPr lang="ru-RU" dirty="0"/>
              <a:t>Заголовки протокола </a:t>
            </a:r>
            <a:r>
              <a:rPr lang="en-US" dirty="0"/>
              <a:t>HTTP</a:t>
            </a:r>
            <a:endParaRPr lang="ru-RU" dirty="0"/>
          </a:p>
        </p:txBody>
      </p:sp>
      <p:sp>
        <p:nvSpPr>
          <p:cNvPr id="5" name="Скругленный прямоугольник 4"/>
          <p:cNvSpPr/>
          <p:nvPr/>
        </p:nvSpPr>
        <p:spPr>
          <a:xfrm>
            <a:off x="228600" y="609600"/>
            <a:ext cx="8686800" cy="2438400"/>
          </a:xfrm>
          <a:prstGeom prst="roundRect">
            <a:avLst/>
          </a:prstGeom>
          <a:solidFill>
            <a:schemeClr val="accent2">
              <a:lumMod val="5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just"/>
            <a:r>
              <a:rPr lang="ru-RU" dirty="0">
                <a:latin typeface="Calibri" panose="020F0502020204030204" pitchFamily="34" charset="0"/>
              </a:rPr>
              <a:t>Все HTTP-заголовки разделяются на четыре основных группы:</a:t>
            </a:r>
          </a:p>
          <a:p>
            <a:pPr algn="just"/>
            <a:endParaRPr lang="ru-RU" dirty="0">
              <a:latin typeface="Calibri" panose="020F0502020204030204" pitchFamily="34" charset="0"/>
            </a:endParaRPr>
          </a:p>
          <a:p>
            <a:pPr algn="just"/>
            <a:r>
              <a:rPr lang="ru-RU" dirty="0" err="1">
                <a:latin typeface="Calibri" panose="020F0502020204030204" pitchFamily="34" charset="0"/>
              </a:rPr>
              <a:t>General</a:t>
            </a:r>
            <a:r>
              <a:rPr lang="ru-RU" dirty="0">
                <a:latin typeface="Calibri" panose="020F0502020204030204" pitchFamily="34" charset="0"/>
              </a:rPr>
              <a:t> </a:t>
            </a:r>
            <a:r>
              <a:rPr lang="ru-RU" dirty="0" err="1">
                <a:latin typeface="Calibri" panose="020F0502020204030204" pitchFamily="34" charset="0"/>
              </a:rPr>
              <a:t>Headers</a:t>
            </a:r>
            <a:r>
              <a:rPr lang="ru-RU" dirty="0">
                <a:latin typeface="Calibri" panose="020F0502020204030204" pitchFamily="34" charset="0"/>
              </a:rPr>
              <a:t> (Основные заголовки) — включаются в сообщения как клиента, так и сервера.</a:t>
            </a:r>
          </a:p>
          <a:p>
            <a:pPr algn="just"/>
            <a:r>
              <a:rPr lang="ru-RU" dirty="0" err="1">
                <a:latin typeface="Calibri" panose="020F0502020204030204" pitchFamily="34" charset="0"/>
              </a:rPr>
              <a:t>Request</a:t>
            </a:r>
            <a:r>
              <a:rPr lang="ru-RU" dirty="0">
                <a:latin typeface="Calibri" panose="020F0502020204030204" pitchFamily="34" charset="0"/>
              </a:rPr>
              <a:t> </a:t>
            </a:r>
            <a:r>
              <a:rPr lang="ru-RU" dirty="0" err="1">
                <a:latin typeface="Calibri" panose="020F0502020204030204" pitchFamily="34" charset="0"/>
              </a:rPr>
              <a:t>Headers</a:t>
            </a:r>
            <a:r>
              <a:rPr lang="ru-RU" dirty="0">
                <a:latin typeface="Calibri" panose="020F0502020204030204" pitchFamily="34" charset="0"/>
              </a:rPr>
              <a:t> (Заголовки запроса) — используются только в запросах клиента.</a:t>
            </a:r>
          </a:p>
          <a:p>
            <a:pPr algn="just"/>
            <a:r>
              <a:rPr lang="ru-RU" dirty="0" err="1">
                <a:latin typeface="Calibri" panose="020F0502020204030204" pitchFamily="34" charset="0"/>
              </a:rPr>
              <a:t>Response</a:t>
            </a:r>
            <a:r>
              <a:rPr lang="ru-RU" dirty="0">
                <a:latin typeface="Calibri" panose="020F0502020204030204" pitchFamily="34" charset="0"/>
              </a:rPr>
              <a:t> </a:t>
            </a:r>
            <a:r>
              <a:rPr lang="ru-RU" dirty="0" err="1">
                <a:latin typeface="Calibri" panose="020F0502020204030204" pitchFamily="34" charset="0"/>
              </a:rPr>
              <a:t>Headers</a:t>
            </a:r>
            <a:r>
              <a:rPr lang="ru-RU" dirty="0">
                <a:latin typeface="Calibri" panose="020F0502020204030204" pitchFamily="34" charset="0"/>
              </a:rPr>
              <a:t> (Заголовки ответа) — присутствуют только в ответах сервера.</a:t>
            </a:r>
          </a:p>
          <a:p>
            <a:pPr algn="just"/>
            <a:r>
              <a:rPr lang="ru-RU" dirty="0" err="1">
                <a:latin typeface="Calibri" panose="020F0502020204030204" pitchFamily="34" charset="0"/>
              </a:rPr>
              <a:t>Entity</a:t>
            </a:r>
            <a:r>
              <a:rPr lang="ru-RU" dirty="0">
                <a:latin typeface="Calibri" panose="020F0502020204030204" pitchFamily="34" charset="0"/>
              </a:rPr>
              <a:t> </a:t>
            </a:r>
            <a:r>
              <a:rPr lang="ru-RU" dirty="0" err="1">
                <a:latin typeface="Calibri" panose="020F0502020204030204" pitchFamily="34" charset="0"/>
              </a:rPr>
              <a:t>Headers</a:t>
            </a:r>
            <a:r>
              <a:rPr lang="ru-RU" dirty="0">
                <a:latin typeface="Calibri" panose="020F0502020204030204" pitchFamily="34" charset="0"/>
              </a:rPr>
              <a:t> (Заголовки сущности) — сопровождают каждую сущность сообщения.</a:t>
            </a:r>
          </a:p>
        </p:txBody>
      </p:sp>
      <p:sp>
        <p:nvSpPr>
          <p:cNvPr id="6" name="Скругленный прямоугольник 5"/>
          <p:cNvSpPr/>
          <p:nvPr/>
        </p:nvSpPr>
        <p:spPr>
          <a:xfrm>
            <a:off x="228600" y="3231175"/>
            <a:ext cx="8686800" cy="3093425"/>
          </a:xfrm>
          <a:prstGeom prst="roundRect">
            <a:avLst/>
          </a:prstGeom>
          <a:solidFill>
            <a:schemeClr val="accent2">
              <a:lumMod val="5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just"/>
            <a:r>
              <a:rPr lang="ru-RU" dirty="0">
                <a:latin typeface="Calibri" panose="020F0502020204030204" pitchFamily="34" charset="0"/>
              </a:rPr>
              <a:t>Сущности (</a:t>
            </a:r>
            <a:r>
              <a:rPr lang="ru-RU" dirty="0" err="1">
                <a:latin typeface="Calibri" panose="020F0502020204030204" pitchFamily="34" charset="0"/>
              </a:rPr>
              <a:t>entity</a:t>
            </a:r>
            <a:r>
              <a:rPr lang="ru-RU" dirty="0">
                <a:latin typeface="Calibri" panose="020F0502020204030204" pitchFamily="34" charset="0"/>
              </a:rPr>
              <a:t>, в переводах также встречается название </a:t>
            </a:r>
            <a:r>
              <a:rPr lang="ru-RU" dirty="0" smtClean="0">
                <a:latin typeface="Calibri" panose="020F0502020204030204" pitchFamily="34" charset="0"/>
              </a:rPr>
              <a:t>«объект</a:t>
            </a:r>
            <a:r>
              <a:rPr lang="ru-RU" dirty="0" smtClean="0">
                <a:latin typeface="Calibri" panose="020F0502020204030204" pitchFamily="34" charset="0"/>
              </a:rPr>
              <a:t>»</a:t>
            </a:r>
            <a:r>
              <a:rPr lang="ru-RU" dirty="0" smtClean="0">
                <a:latin typeface="Calibri" panose="020F0502020204030204" pitchFamily="34" charset="0"/>
              </a:rPr>
              <a:t>) </a:t>
            </a:r>
            <a:r>
              <a:rPr lang="ru-RU" dirty="0">
                <a:latin typeface="Calibri" panose="020F0502020204030204" pitchFamily="34" charset="0"/>
              </a:rPr>
              <a:t>— это полезная информация, передаваемая в запросе или ответе. Сущность состоит из </a:t>
            </a:r>
            <a:r>
              <a:rPr lang="ru-RU" dirty="0" smtClean="0">
                <a:latin typeface="Calibri" panose="020F0502020204030204" pitchFamily="34" charset="0"/>
              </a:rPr>
              <a:t>метаданных </a:t>
            </a:r>
            <a:r>
              <a:rPr lang="ru-RU" dirty="0">
                <a:latin typeface="Calibri" panose="020F0502020204030204" pitchFamily="34" charset="0"/>
              </a:rPr>
              <a:t>(заголовки) и непосредственно содержания (тело сообщения).</a:t>
            </a:r>
          </a:p>
          <a:p>
            <a:pPr algn="just"/>
            <a:endParaRPr lang="ru-RU" dirty="0">
              <a:latin typeface="Calibri" panose="020F0502020204030204" pitchFamily="34" charset="0"/>
            </a:endParaRPr>
          </a:p>
          <a:p>
            <a:pPr algn="just"/>
            <a:r>
              <a:rPr lang="ru-RU" dirty="0">
                <a:latin typeface="Calibri" panose="020F0502020204030204" pitchFamily="34" charset="0"/>
              </a:rPr>
              <a:t>В отдельный класс заголовки сущности выделены, чтобы не путать их с заголовками запроса или заголовками ответа при передаче множественного содержимого (</a:t>
            </a:r>
            <a:r>
              <a:rPr lang="ru-RU" dirty="0" err="1">
                <a:latin typeface="Calibri" panose="020F0502020204030204" pitchFamily="34" charset="0"/>
              </a:rPr>
              <a:t>multipart</a:t>
            </a:r>
            <a:r>
              <a:rPr lang="ru-RU" dirty="0">
                <a:latin typeface="Calibri" panose="020F0502020204030204" pitchFamily="34" charset="0"/>
              </a:rPr>
              <a:t>/*). Заголовки запроса и ответа, как и основные заголовки, описывают </a:t>
            </a:r>
            <a:r>
              <a:rPr lang="ru-RU" dirty="0" smtClean="0">
                <a:latin typeface="Calibri" panose="020F0502020204030204" pitchFamily="34" charset="0"/>
              </a:rPr>
              <a:t>все </a:t>
            </a:r>
            <a:r>
              <a:rPr lang="ru-RU" dirty="0">
                <a:latin typeface="Calibri" panose="020F0502020204030204" pitchFamily="34" charset="0"/>
              </a:rPr>
              <a:t>сообщение в целом и размещаются только в начальном блоке заголовков, в то время как заголовки сущности характеризуют содержимое каждой части в отдельности, располагаясь непосредственно перед </a:t>
            </a:r>
            <a:r>
              <a:rPr lang="ru-RU" dirty="0" smtClean="0">
                <a:latin typeface="Calibri" panose="020F0502020204030204" pitchFamily="34" charset="0"/>
              </a:rPr>
              <a:t>ее </a:t>
            </a:r>
            <a:r>
              <a:rPr lang="ru-RU" dirty="0">
                <a:latin typeface="Calibri" panose="020F0502020204030204" pitchFamily="34" charset="0"/>
              </a:rPr>
              <a:t>телом.</a:t>
            </a:r>
          </a:p>
        </p:txBody>
      </p:sp>
    </p:spTree>
    <p:extLst>
      <p:ext uri="{BB962C8B-B14F-4D97-AF65-F5344CB8AC3E}">
        <p14:creationId xmlns:p14="http://schemas.microsoft.com/office/powerpoint/2010/main" val="6948866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3"/>
          <p:cNvSpPr>
            <a:spLocks noGrp="1"/>
          </p:cNvSpPr>
          <p:nvPr>
            <p:ph type="title"/>
          </p:nvPr>
        </p:nvSpPr>
        <p:spPr/>
        <p:txBody>
          <a:bodyPr/>
          <a:lstStyle/>
          <a:p>
            <a:r>
              <a:rPr lang="ru-RU" dirty="0"/>
              <a:t>Заголовки протокола </a:t>
            </a:r>
            <a:r>
              <a:rPr lang="en-US" dirty="0"/>
              <a:t>HTTP</a:t>
            </a:r>
            <a:endParaRPr lang="ru-RU" dirty="0"/>
          </a:p>
        </p:txBody>
      </p:sp>
      <p:graphicFrame>
        <p:nvGraphicFramePr>
          <p:cNvPr id="2" name="Таблица 1"/>
          <p:cNvGraphicFramePr>
            <a:graphicFrameLocks noGrp="1"/>
          </p:cNvGraphicFramePr>
          <p:nvPr>
            <p:extLst>
              <p:ext uri="{D42A27DB-BD31-4B8C-83A1-F6EECF244321}">
                <p14:modId xmlns:p14="http://schemas.microsoft.com/office/powerpoint/2010/main" val="791698927"/>
              </p:ext>
            </p:extLst>
          </p:nvPr>
        </p:nvGraphicFramePr>
        <p:xfrm>
          <a:off x="266700" y="914401"/>
          <a:ext cx="8610600" cy="5044439"/>
        </p:xfrm>
        <a:graphic>
          <a:graphicData uri="http://schemas.openxmlformats.org/drawingml/2006/table">
            <a:tbl>
              <a:tblPr firstRow="1" bandRow="1">
                <a:effectLst/>
                <a:tableStyleId>{F2DE63D5-997A-4646-A377-4702673A728D}</a:tableStyleId>
              </a:tblPr>
              <a:tblGrid>
                <a:gridCol w="2095500">
                  <a:extLst>
                    <a:ext uri="{9D8B030D-6E8A-4147-A177-3AD203B41FA5}">
                      <a16:colId xmlns="" xmlns:a16="http://schemas.microsoft.com/office/drawing/2014/main" val="1737678951"/>
                    </a:ext>
                  </a:extLst>
                </a:gridCol>
                <a:gridCol w="1295400">
                  <a:extLst>
                    <a:ext uri="{9D8B030D-6E8A-4147-A177-3AD203B41FA5}">
                      <a16:colId xmlns="" xmlns:a16="http://schemas.microsoft.com/office/drawing/2014/main" val="3586462957"/>
                    </a:ext>
                  </a:extLst>
                </a:gridCol>
                <a:gridCol w="5219700">
                  <a:extLst>
                    <a:ext uri="{9D8B030D-6E8A-4147-A177-3AD203B41FA5}">
                      <a16:colId xmlns="" xmlns:a16="http://schemas.microsoft.com/office/drawing/2014/main" val="3939847934"/>
                    </a:ext>
                  </a:extLst>
                </a:gridCol>
              </a:tblGrid>
              <a:tr h="838199">
                <a:tc>
                  <a:txBody>
                    <a:bodyPr/>
                    <a:lstStyle/>
                    <a:p>
                      <a:pPr algn="ctr"/>
                      <a:r>
                        <a:rPr lang="ru-RU" sz="1800" dirty="0">
                          <a:latin typeface="Calibri" panose="020F0502020204030204" pitchFamily="34" charset="0"/>
                        </a:rPr>
                        <a:t>Заголовок</a:t>
                      </a:r>
                      <a:endParaRPr lang="en-US" sz="1800" dirty="0">
                        <a:latin typeface="Calibri" panose="020F0502020204030204" pitchFamily="34" charset="0"/>
                      </a:endParaRPr>
                    </a:p>
                  </a:txBody>
                  <a:tcPr anchor="ctr">
                    <a:solidFill>
                      <a:schemeClr val="accent2">
                        <a:lumMod val="50000"/>
                      </a:schemeClr>
                    </a:solidFill>
                  </a:tcPr>
                </a:tc>
                <a:tc>
                  <a:txBody>
                    <a:bodyPr/>
                    <a:lstStyle/>
                    <a:p>
                      <a:pPr algn="ctr"/>
                      <a:r>
                        <a:rPr lang="ru-RU" sz="1800" dirty="0">
                          <a:latin typeface="Calibri" panose="020F0502020204030204" pitchFamily="34" charset="0"/>
                        </a:rPr>
                        <a:t>Группа</a:t>
                      </a:r>
                      <a:endParaRPr lang="en-US" sz="1800" dirty="0">
                        <a:latin typeface="Calibri" panose="020F0502020204030204" pitchFamily="34" charset="0"/>
                      </a:endParaRPr>
                    </a:p>
                  </a:txBody>
                  <a:tcPr anchor="ctr">
                    <a:solidFill>
                      <a:schemeClr val="accent2">
                        <a:lumMod val="50000"/>
                      </a:schemeClr>
                    </a:solidFill>
                  </a:tcPr>
                </a:tc>
                <a:tc>
                  <a:txBody>
                    <a:bodyPr/>
                    <a:lstStyle/>
                    <a:p>
                      <a:pPr algn="ctr"/>
                      <a:r>
                        <a:rPr lang="ru-RU" sz="1800" dirty="0">
                          <a:latin typeface="Calibri" panose="020F0502020204030204" pitchFamily="34" charset="0"/>
                        </a:rPr>
                        <a:t>Краткое описание</a:t>
                      </a:r>
                    </a:p>
                  </a:txBody>
                  <a:tcPr anchor="ctr">
                    <a:solidFill>
                      <a:schemeClr val="accent2">
                        <a:lumMod val="50000"/>
                      </a:schemeClr>
                    </a:solidFill>
                  </a:tcPr>
                </a:tc>
                <a:extLst>
                  <a:ext uri="{0D108BD9-81ED-4DB2-BD59-A6C34878D82A}">
                    <a16:rowId xmlns="" xmlns:a16="http://schemas.microsoft.com/office/drawing/2014/main" val="3344013764"/>
                  </a:ext>
                </a:extLst>
              </a:tr>
              <a:tr h="142329">
                <a:tc>
                  <a:txBody>
                    <a:bodyPr/>
                    <a:lstStyle/>
                    <a:p>
                      <a:pPr algn="ctr"/>
                      <a:r>
                        <a:rPr lang="en-US" sz="1800" dirty="0">
                          <a:solidFill>
                            <a:schemeClr val="accent3">
                              <a:lumMod val="50000"/>
                            </a:schemeClr>
                          </a:solidFill>
                          <a:latin typeface="Calibri" panose="020F0502020204030204" pitchFamily="34" charset="0"/>
                        </a:rPr>
                        <a:t>Allow</a:t>
                      </a:r>
                    </a:p>
                  </a:txBody>
                  <a:tcPr anchor="ctr"/>
                </a:tc>
                <a:tc>
                  <a:txBody>
                    <a:bodyPr/>
                    <a:lstStyle/>
                    <a:p>
                      <a:pPr algn="ctr"/>
                      <a:r>
                        <a:rPr lang="en-US" sz="1800" dirty="0">
                          <a:solidFill>
                            <a:schemeClr val="accent3">
                              <a:lumMod val="50000"/>
                            </a:schemeClr>
                          </a:solidFill>
                          <a:latin typeface="Calibri" panose="020F0502020204030204" pitchFamily="34" charset="0"/>
                        </a:rPr>
                        <a:t>Entity</a:t>
                      </a:r>
                      <a:endParaRPr lang="ru-RU" sz="1800" dirty="0">
                        <a:solidFill>
                          <a:schemeClr val="accent3">
                            <a:lumMod val="50000"/>
                          </a:schemeClr>
                        </a:solidFill>
                        <a:latin typeface="Calibri" panose="020F0502020204030204" pitchFamily="34" charset="0"/>
                      </a:endParaRPr>
                    </a:p>
                  </a:txBody>
                  <a:tcPr anchor="ctr"/>
                </a:tc>
                <a:tc>
                  <a:txBody>
                    <a:bodyPr/>
                    <a:lstStyle/>
                    <a:p>
                      <a:pPr algn="just"/>
                      <a:r>
                        <a:rPr lang="ru-RU" sz="1800" dirty="0">
                          <a:solidFill>
                            <a:schemeClr val="accent3">
                              <a:lumMod val="50000"/>
                            </a:schemeClr>
                          </a:solidFill>
                          <a:latin typeface="Calibri" panose="020F0502020204030204" pitchFamily="34" charset="0"/>
                        </a:rPr>
                        <a:t>Список методов, применимых к запрашиваемому ресурсу</a:t>
                      </a:r>
                    </a:p>
                  </a:txBody>
                  <a:tcPr anchor="ctr"/>
                </a:tc>
                <a:extLst>
                  <a:ext uri="{0D108BD9-81ED-4DB2-BD59-A6C34878D82A}">
                    <a16:rowId xmlns="" xmlns:a16="http://schemas.microsoft.com/office/drawing/2014/main" val="114973686"/>
                  </a:ext>
                </a:extLst>
              </a:tr>
              <a:tr h="497751">
                <a:tc>
                  <a:txBody>
                    <a:bodyPr/>
                    <a:lstStyle/>
                    <a:p>
                      <a:pPr algn="ctr"/>
                      <a:r>
                        <a:rPr lang="en-US" sz="1800" dirty="0">
                          <a:solidFill>
                            <a:schemeClr val="accent3">
                              <a:lumMod val="50000"/>
                            </a:schemeClr>
                          </a:solidFill>
                          <a:latin typeface="Calibri" panose="020F0502020204030204" pitchFamily="34" charset="0"/>
                        </a:rPr>
                        <a:t>Content-Encoding</a:t>
                      </a:r>
                    </a:p>
                  </a:txBody>
                  <a:tcPr anchor="ctr"/>
                </a:tc>
                <a:tc>
                  <a:txBody>
                    <a:bodyPr/>
                    <a:lstStyle/>
                    <a:p>
                      <a:pPr marL="0" marR="0" lvl="0" indent="0" algn="ctr" defTabSz="342892" rtl="0" eaLnBrk="1" fontAlgn="auto" latinLnBrk="0" hangingPunct="1">
                        <a:lnSpc>
                          <a:spcPct val="100000"/>
                        </a:lnSpc>
                        <a:spcBef>
                          <a:spcPts val="0"/>
                        </a:spcBef>
                        <a:spcAft>
                          <a:spcPts val="0"/>
                        </a:spcAft>
                        <a:buClrTx/>
                        <a:buSzTx/>
                        <a:buFontTx/>
                        <a:buNone/>
                        <a:tabLst/>
                        <a:defRPr/>
                      </a:pPr>
                      <a:r>
                        <a:rPr kumimoji="0" lang="en-US" sz="1800" u="none" strike="noStrike" kern="1200" cap="none" spc="0" normalizeH="0" baseline="0" noProof="0">
                          <a:ln>
                            <a:noFill/>
                          </a:ln>
                          <a:solidFill>
                            <a:schemeClr val="accent3">
                              <a:lumMod val="50000"/>
                            </a:schemeClr>
                          </a:solidFill>
                          <a:effectLst/>
                          <a:uLnTx/>
                          <a:uFillTx/>
                          <a:latin typeface="Calibri" panose="020F0502020204030204" pitchFamily="34" charset="0"/>
                        </a:rPr>
                        <a:t>Entity</a:t>
                      </a:r>
                      <a:endParaRPr kumimoji="0" lang="ru-RU" sz="1800" b="0" i="0" u="none" strike="noStrike" kern="1200" cap="none" spc="0" normalizeH="0" baseline="0" noProof="0" dirty="0">
                        <a:ln>
                          <a:noFill/>
                        </a:ln>
                        <a:solidFill>
                          <a:schemeClr val="accent3">
                            <a:lumMod val="50000"/>
                          </a:schemeClr>
                        </a:solidFill>
                        <a:effectLst/>
                        <a:uLnTx/>
                        <a:uFillTx/>
                        <a:latin typeface="Calibri" panose="020F0502020204030204" pitchFamily="34" charset="0"/>
                        <a:ea typeface="+mn-ea"/>
                        <a:cs typeface="+mn-cs"/>
                      </a:endParaRPr>
                    </a:p>
                  </a:txBody>
                  <a:tcPr anchor="ctr"/>
                </a:tc>
                <a:tc>
                  <a:txBody>
                    <a:bodyPr/>
                    <a:lstStyle/>
                    <a:p>
                      <a:pPr algn="just"/>
                      <a:r>
                        <a:rPr lang="ru-RU" sz="1800" dirty="0">
                          <a:solidFill>
                            <a:schemeClr val="accent3">
                              <a:lumMod val="50000"/>
                            </a:schemeClr>
                          </a:solidFill>
                          <a:latin typeface="Calibri" panose="020F0502020204030204" pitchFamily="34" charset="0"/>
                        </a:rPr>
                        <a:t>Применяется при необходимости перекодировки содержимого (например, </a:t>
                      </a:r>
                      <a:r>
                        <a:rPr lang="ru-RU" sz="1800" dirty="0" err="1">
                          <a:solidFill>
                            <a:schemeClr val="accent3">
                              <a:lumMod val="50000"/>
                            </a:schemeClr>
                          </a:solidFill>
                          <a:latin typeface="Calibri" panose="020F0502020204030204" pitchFamily="34" charset="0"/>
                        </a:rPr>
                        <a:t>gzip</a:t>
                      </a:r>
                      <a:r>
                        <a:rPr lang="ru-RU" sz="1800" dirty="0">
                          <a:solidFill>
                            <a:schemeClr val="accent3">
                              <a:lumMod val="50000"/>
                            </a:schemeClr>
                          </a:solidFill>
                          <a:latin typeface="Calibri" panose="020F0502020204030204" pitchFamily="34" charset="0"/>
                        </a:rPr>
                        <a:t>/</a:t>
                      </a:r>
                      <a:r>
                        <a:rPr lang="ru-RU" sz="1800" dirty="0" err="1">
                          <a:solidFill>
                            <a:schemeClr val="accent3">
                              <a:lumMod val="50000"/>
                            </a:schemeClr>
                          </a:solidFill>
                          <a:latin typeface="Calibri" panose="020F0502020204030204" pitchFamily="34" charset="0"/>
                        </a:rPr>
                        <a:t>deflated</a:t>
                      </a:r>
                      <a:r>
                        <a:rPr lang="ru-RU" sz="1800" dirty="0">
                          <a:solidFill>
                            <a:schemeClr val="accent3">
                              <a:lumMod val="50000"/>
                            </a:schemeClr>
                          </a:solidFill>
                          <a:latin typeface="Calibri" panose="020F0502020204030204" pitchFamily="34" charset="0"/>
                        </a:rPr>
                        <a:t>).</a:t>
                      </a:r>
                    </a:p>
                  </a:txBody>
                  <a:tcPr anchor="ctr"/>
                </a:tc>
                <a:extLst>
                  <a:ext uri="{0D108BD9-81ED-4DB2-BD59-A6C34878D82A}">
                    <a16:rowId xmlns="" xmlns:a16="http://schemas.microsoft.com/office/drawing/2014/main" val="1317212386"/>
                  </a:ext>
                </a:extLst>
              </a:tr>
              <a:tr h="355422">
                <a:tc>
                  <a:txBody>
                    <a:bodyPr/>
                    <a:lstStyle/>
                    <a:p>
                      <a:pPr algn="ctr"/>
                      <a:r>
                        <a:rPr lang="en-US" sz="1800" dirty="0">
                          <a:solidFill>
                            <a:schemeClr val="accent3">
                              <a:lumMod val="50000"/>
                            </a:schemeClr>
                          </a:solidFill>
                          <a:latin typeface="Calibri" panose="020F0502020204030204" pitchFamily="34" charset="0"/>
                        </a:rPr>
                        <a:t>Content-Language	</a:t>
                      </a:r>
                    </a:p>
                  </a:txBody>
                  <a:tcPr anchor="ctr"/>
                </a:tc>
                <a:tc>
                  <a:txBody>
                    <a:bodyPr/>
                    <a:lstStyle/>
                    <a:p>
                      <a:pPr marL="0" marR="0" lvl="0" indent="0" algn="ctr" defTabSz="342892" rtl="0" eaLnBrk="1" fontAlgn="auto" latinLnBrk="0" hangingPunct="1">
                        <a:lnSpc>
                          <a:spcPct val="100000"/>
                        </a:lnSpc>
                        <a:spcBef>
                          <a:spcPts val="0"/>
                        </a:spcBef>
                        <a:spcAft>
                          <a:spcPts val="0"/>
                        </a:spcAft>
                        <a:buClrTx/>
                        <a:buSzTx/>
                        <a:buFontTx/>
                        <a:buNone/>
                        <a:tabLst/>
                        <a:defRPr/>
                      </a:pPr>
                      <a:r>
                        <a:rPr kumimoji="0" lang="en-US" sz="1800" u="none" strike="noStrike" kern="1200" cap="none" spc="0" normalizeH="0" baseline="0" noProof="0">
                          <a:ln>
                            <a:noFill/>
                          </a:ln>
                          <a:solidFill>
                            <a:schemeClr val="accent3">
                              <a:lumMod val="50000"/>
                            </a:schemeClr>
                          </a:solidFill>
                          <a:effectLst/>
                          <a:uLnTx/>
                          <a:uFillTx/>
                          <a:latin typeface="Calibri" panose="020F0502020204030204" pitchFamily="34" charset="0"/>
                        </a:rPr>
                        <a:t>Entity</a:t>
                      </a:r>
                      <a:endParaRPr kumimoji="0" lang="ru-RU" sz="1800" b="0" i="0" u="none" strike="noStrike" kern="1200" cap="none" spc="0" normalizeH="0" baseline="0" noProof="0" dirty="0">
                        <a:ln>
                          <a:noFill/>
                        </a:ln>
                        <a:solidFill>
                          <a:schemeClr val="accent3">
                            <a:lumMod val="50000"/>
                          </a:schemeClr>
                        </a:solidFill>
                        <a:effectLst/>
                        <a:uLnTx/>
                        <a:uFillTx/>
                        <a:latin typeface="Calibri" panose="020F0502020204030204" pitchFamily="34" charset="0"/>
                        <a:ea typeface="+mn-ea"/>
                        <a:cs typeface="+mn-cs"/>
                      </a:endParaRPr>
                    </a:p>
                  </a:txBody>
                  <a:tcPr anchor="ctr"/>
                </a:tc>
                <a:tc>
                  <a:txBody>
                    <a:bodyPr/>
                    <a:lstStyle/>
                    <a:p>
                      <a:pPr algn="just"/>
                      <a:r>
                        <a:rPr lang="ru-RU" sz="1800" dirty="0">
                          <a:solidFill>
                            <a:schemeClr val="accent3">
                              <a:lumMod val="50000"/>
                            </a:schemeClr>
                          </a:solidFill>
                          <a:latin typeface="Calibri" panose="020F0502020204030204" pitchFamily="34" charset="0"/>
                        </a:rPr>
                        <a:t>Локализация содержимого (язык(и))</a:t>
                      </a:r>
                    </a:p>
                  </a:txBody>
                  <a:tcPr anchor="ctr"/>
                </a:tc>
                <a:extLst>
                  <a:ext uri="{0D108BD9-81ED-4DB2-BD59-A6C34878D82A}">
                    <a16:rowId xmlns="" xmlns:a16="http://schemas.microsoft.com/office/drawing/2014/main" val="2195523330"/>
                  </a:ext>
                </a:extLst>
              </a:tr>
              <a:tr h="213093">
                <a:tc>
                  <a:txBody>
                    <a:bodyPr/>
                    <a:lstStyle/>
                    <a:p>
                      <a:pPr algn="ctr"/>
                      <a:r>
                        <a:rPr lang="en-US" sz="1800" dirty="0">
                          <a:solidFill>
                            <a:schemeClr val="accent3">
                              <a:lumMod val="50000"/>
                            </a:schemeClr>
                          </a:solidFill>
                          <a:latin typeface="Calibri" panose="020F0502020204030204" pitchFamily="34" charset="0"/>
                        </a:rPr>
                        <a:t>Content-Length	</a:t>
                      </a:r>
                    </a:p>
                  </a:txBody>
                  <a:tcPr anchor="ctr"/>
                </a:tc>
                <a:tc>
                  <a:txBody>
                    <a:bodyPr/>
                    <a:lstStyle/>
                    <a:p>
                      <a:pPr marL="0" marR="0" lvl="0" indent="0" algn="ctr" defTabSz="342892" rtl="0" eaLnBrk="1" fontAlgn="auto" latinLnBrk="0" hangingPunct="1">
                        <a:lnSpc>
                          <a:spcPct val="100000"/>
                        </a:lnSpc>
                        <a:spcBef>
                          <a:spcPts val="0"/>
                        </a:spcBef>
                        <a:spcAft>
                          <a:spcPts val="0"/>
                        </a:spcAft>
                        <a:buClrTx/>
                        <a:buSzTx/>
                        <a:buFontTx/>
                        <a:buNone/>
                        <a:tabLst/>
                        <a:defRPr/>
                      </a:pPr>
                      <a:r>
                        <a:rPr kumimoji="0" lang="en-US" sz="1800" u="none" strike="noStrike" kern="1200" cap="none" spc="0" normalizeH="0" baseline="0" noProof="0" dirty="0">
                          <a:ln>
                            <a:noFill/>
                          </a:ln>
                          <a:solidFill>
                            <a:schemeClr val="accent3">
                              <a:lumMod val="50000"/>
                            </a:schemeClr>
                          </a:solidFill>
                          <a:effectLst/>
                          <a:uLnTx/>
                          <a:uFillTx/>
                          <a:latin typeface="Calibri" panose="020F0502020204030204" pitchFamily="34" charset="0"/>
                        </a:rPr>
                        <a:t>Entity</a:t>
                      </a:r>
                      <a:endParaRPr kumimoji="0" lang="ru-RU" sz="1800" b="0" i="0" u="none" strike="noStrike" kern="1200" cap="none" spc="0" normalizeH="0" baseline="0" noProof="0" dirty="0">
                        <a:ln>
                          <a:noFill/>
                        </a:ln>
                        <a:solidFill>
                          <a:schemeClr val="accent3">
                            <a:lumMod val="50000"/>
                          </a:schemeClr>
                        </a:solidFill>
                        <a:effectLst/>
                        <a:uLnTx/>
                        <a:uFillTx/>
                        <a:latin typeface="Calibri" panose="020F0502020204030204" pitchFamily="34" charset="0"/>
                        <a:ea typeface="+mn-ea"/>
                        <a:cs typeface="+mn-cs"/>
                      </a:endParaRPr>
                    </a:p>
                  </a:txBody>
                  <a:tcPr anchor="ctr"/>
                </a:tc>
                <a:tc>
                  <a:txBody>
                    <a:bodyPr/>
                    <a:lstStyle/>
                    <a:p>
                      <a:pPr algn="just"/>
                      <a:r>
                        <a:rPr lang="ru-RU" sz="1800" dirty="0">
                          <a:solidFill>
                            <a:schemeClr val="accent3">
                              <a:lumMod val="50000"/>
                            </a:schemeClr>
                          </a:solidFill>
                          <a:latin typeface="Calibri" panose="020F0502020204030204" pitchFamily="34" charset="0"/>
                        </a:rPr>
                        <a:t>Размер тела сообщения (в октетах)</a:t>
                      </a:r>
                    </a:p>
                  </a:txBody>
                  <a:tcPr anchor="ctr"/>
                </a:tc>
                <a:extLst>
                  <a:ext uri="{0D108BD9-81ED-4DB2-BD59-A6C34878D82A}">
                    <a16:rowId xmlns="" xmlns:a16="http://schemas.microsoft.com/office/drawing/2014/main" val="2434504576"/>
                  </a:ext>
                </a:extLst>
              </a:tr>
              <a:tr h="142329">
                <a:tc>
                  <a:txBody>
                    <a:bodyPr/>
                    <a:lstStyle/>
                    <a:p>
                      <a:pPr algn="ctr"/>
                      <a:r>
                        <a:rPr lang="en-US" sz="1800" dirty="0">
                          <a:solidFill>
                            <a:schemeClr val="accent3">
                              <a:lumMod val="50000"/>
                            </a:schemeClr>
                          </a:solidFill>
                          <a:latin typeface="Calibri" panose="020F0502020204030204" pitchFamily="34" charset="0"/>
                        </a:rPr>
                        <a:t>Content-Range	</a:t>
                      </a:r>
                    </a:p>
                  </a:txBody>
                  <a:tcPr anchor="ctr"/>
                </a:tc>
                <a:tc>
                  <a:txBody>
                    <a:bodyPr/>
                    <a:lstStyle/>
                    <a:p>
                      <a:pPr marL="0" marR="0" lvl="0" indent="0" algn="ctr" defTabSz="342892" rtl="0" eaLnBrk="1" fontAlgn="auto" latinLnBrk="0" hangingPunct="1">
                        <a:lnSpc>
                          <a:spcPct val="100000"/>
                        </a:lnSpc>
                        <a:spcBef>
                          <a:spcPts val="0"/>
                        </a:spcBef>
                        <a:spcAft>
                          <a:spcPts val="0"/>
                        </a:spcAft>
                        <a:buClrTx/>
                        <a:buSzTx/>
                        <a:buFontTx/>
                        <a:buNone/>
                        <a:tabLst/>
                        <a:defRPr/>
                      </a:pPr>
                      <a:r>
                        <a:rPr kumimoji="0" lang="en-US" sz="1800" u="none" strike="noStrike" kern="1200" cap="none" spc="0" normalizeH="0" baseline="0" noProof="0">
                          <a:ln>
                            <a:noFill/>
                          </a:ln>
                          <a:solidFill>
                            <a:schemeClr val="accent3">
                              <a:lumMod val="50000"/>
                            </a:schemeClr>
                          </a:solidFill>
                          <a:effectLst/>
                          <a:uLnTx/>
                          <a:uFillTx/>
                          <a:latin typeface="Calibri" panose="020F0502020204030204" pitchFamily="34" charset="0"/>
                        </a:rPr>
                        <a:t>Entity</a:t>
                      </a:r>
                      <a:endParaRPr kumimoji="0" lang="ru-RU" sz="1800" b="0" i="0" u="none" strike="noStrike" kern="1200" cap="none" spc="0" normalizeH="0" baseline="0" noProof="0" dirty="0">
                        <a:ln>
                          <a:noFill/>
                        </a:ln>
                        <a:solidFill>
                          <a:schemeClr val="accent3">
                            <a:lumMod val="50000"/>
                          </a:schemeClr>
                        </a:solidFill>
                        <a:effectLst/>
                        <a:uLnTx/>
                        <a:uFillTx/>
                        <a:latin typeface="Calibri" panose="020F0502020204030204" pitchFamily="34" charset="0"/>
                        <a:ea typeface="+mn-ea"/>
                        <a:cs typeface="+mn-cs"/>
                      </a:endParaRPr>
                    </a:p>
                  </a:txBody>
                  <a:tcPr anchor="ctr"/>
                </a:tc>
                <a:tc>
                  <a:txBody>
                    <a:bodyPr/>
                    <a:lstStyle/>
                    <a:p>
                      <a:pPr algn="just"/>
                      <a:r>
                        <a:rPr lang="ru-RU" sz="1800" dirty="0">
                          <a:solidFill>
                            <a:schemeClr val="accent3">
                              <a:lumMod val="50000"/>
                            </a:schemeClr>
                          </a:solidFill>
                          <a:latin typeface="Calibri" panose="020F0502020204030204" pitchFamily="34" charset="0"/>
                        </a:rPr>
                        <a:t>Диапазон (используется для поддержания многопоточной загрузки или дозагрузки)</a:t>
                      </a:r>
                    </a:p>
                  </a:txBody>
                  <a:tcPr anchor="ctr"/>
                </a:tc>
                <a:extLst>
                  <a:ext uri="{0D108BD9-81ED-4DB2-BD59-A6C34878D82A}">
                    <a16:rowId xmlns="" xmlns:a16="http://schemas.microsoft.com/office/drawing/2014/main" val="2683999503"/>
                  </a:ext>
                </a:extLst>
              </a:tr>
              <a:tr h="142329">
                <a:tc>
                  <a:txBody>
                    <a:bodyPr/>
                    <a:lstStyle/>
                    <a:p>
                      <a:pPr algn="ctr"/>
                      <a:r>
                        <a:rPr lang="en-US" sz="1800" dirty="0">
                          <a:solidFill>
                            <a:schemeClr val="accent3">
                              <a:lumMod val="50000"/>
                            </a:schemeClr>
                          </a:solidFill>
                          <a:latin typeface="Calibri" panose="020F0502020204030204" pitchFamily="34" charset="0"/>
                        </a:rPr>
                        <a:t>Content-Type	</a:t>
                      </a:r>
                    </a:p>
                  </a:txBody>
                  <a:tcPr anchor="ctr"/>
                </a:tc>
                <a:tc>
                  <a:txBody>
                    <a:bodyPr/>
                    <a:lstStyle/>
                    <a:p>
                      <a:pPr marL="0" marR="0" lvl="0" indent="0" algn="ctr" defTabSz="342892" rtl="0" eaLnBrk="1" fontAlgn="auto" latinLnBrk="0" hangingPunct="1">
                        <a:lnSpc>
                          <a:spcPct val="100000"/>
                        </a:lnSpc>
                        <a:spcBef>
                          <a:spcPts val="0"/>
                        </a:spcBef>
                        <a:spcAft>
                          <a:spcPts val="0"/>
                        </a:spcAft>
                        <a:buClrTx/>
                        <a:buSzTx/>
                        <a:buFontTx/>
                        <a:buNone/>
                        <a:tabLst/>
                        <a:defRPr/>
                      </a:pPr>
                      <a:r>
                        <a:rPr kumimoji="0" lang="en-US" sz="1800" u="none" strike="noStrike" kern="1200" cap="none" spc="0" normalizeH="0" baseline="0" noProof="0">
                          <a:ln>
                            <a:noFill/>
                          </a:ln>
                          <a:solidFill>
                            <a:schemeClr val="accent3">
                              <a:lumMod val="50000"/>
                            </a:schemeClr>
                          </a:solidFill>
                          <a:effectLst/>
                          <a:uLnTx/>
                          <a:uFillTx/>
                          <a:latin typeface="Calibri" panose="020F0502020204030204" pitchFamily="34" charset="0"/>
                        </a:rPr>
                        <a:t>Entity</a:t>
                      </a:r>
                      <a:endParaRPr kumimoji="0" lang="ru-RU" sz="1800" b="0" i="0" u="none" strike="noStrike" kern="1200" cap="none" spc="0" normalizeH="0" baseline="0" noProof="0" dirty="0">
                        <a:ln>
                          <a:noFill/>
                        </a:ln>
                        <a:solidFill>
                          <a:schemeClr val="accent3">
                            <a:lumMod val="50000"/>
                          </a:schemeClr>
                        </a:solidFill>
                        <a:effectLst/>
                        <a:uLnTx/>
                        <a:uFillTx/>
                        <a:latin typeface="Calibri" panose="020F0502020204030204" pitchFamily="34" charset="0"/>
                        <a:ea typeface="+mn-ea"/>
                        <a:cs typeface="+mn-cs"/>
                      </a:endParaRPr>
                    </a:p>
                  </a:txBody>
                  <a:tcPr anchor="ctr"/>
                </a:tc>
                <a:tc>
                  <a:txBody>
                    <a:bodyPr/>
                    <a:lstStyle/>
                    <a:p>
                      <a:pPr algn="just"/>
                      <a:r>
                        <a:rPr lang="ru-RU" sz="1800" dirty="0">
                          <a:solidFill>
                            <a:schemeClr val="accent3">
                              <a:lumMod val="50000"/>
                            </a:schemeClr>
                          </a:solidFill>
                          <a:latin typeface="Calibri" panose="020F0502020204030204" pitchFamily="34" charset="0"/>
                        </a:rPr>
                        <a:t>Указывает тип содержимого (</a:t>
                      </a:r>
                      <a:r>
                        <a:rPr lang="ru-RU" sz="1800" dirty="0" err="1">
                          <a:solidFill>
                            <a:schemeClr val="accent3">
                              <a:lumMod val="50000"/>
                            </a:schemeClr>
                          </a:solidFill>
                          <a:latin typeface="Calibri" panose="020F0502020204030204" pitchFamily="34" charset="0"/>
                        </a:rPr>
                        <a:t>mime-type</a:t>
                      </a:r>
                      <a:r>
                        <a:rPr lang="ru-RU" sz="1800" dirty="0">
                          <a:solidFill>
                            <a:schemeClr val="accent3">
                              <a:lumMod val="50000"/>
                            </a:schemeClr>
                          </a:solidFill>
                          <a:latin typeface="Calibri" panose="020F0502020204030204" pitchFamily="34" charset="0"/>
                        </a:rPr>
                        <a:t>, например </a:t>
                      </a:r>
                      <a:r>
                        <a:rPr lang="ru-RU" sz="1800" dirty="0" err="1">
                          <a:solidFill>
                            <a:schemeClr val="accent3">
                              <a:lumMod val="50000"/>
                            </a:schemeClr>
                          </a:solidFill>
                          <a:latin typeface="Calibri" panose="020F0502020204030204" pitchFamily="34" charset="0"/>
                        </a:rPr>
                        <a:t>text</a:t>
                      </a:r>
                      <a:r>
                        <a:rPr lang="ru-RU" sz="1800" dirty="0">
                          <a:solidFill>
                            <a:schemeClr val="accent3">
                              <a:lumMod val="50000"/>
                            </a:schemeClr>
                          </a:solidFill>
                          <a:latin typeface="Calibri" panose="020F0502020204030204" pitchFamily="34" charset="0"/>
                        </a:rPr>
                        <a:t>/</a:t>
                      </a:r>
                      <a:r>
                        <a:rPr lang="ru-RU" sz="1800" dirty="0" err="1">
                          <a:solidFill>
                            <a:schemeClr val="accent3">
                              <a:lumMod val="50000"/>
                            </a:schemeClr>
                          </a:solidFill>
                          <a:latin typeface="Calibri" panose="020F0502020204030204" pitchFamily="34" charset="0"/>
                        </a:rPr>
                        <a:t>html</a:t>
                      </a:r>
                      <a:r>
                        <a:rPr lang="ru-RU" sz="1800" dirty="0">
                          <a:solidFill>
                            <a:schemeClr val="accent3">
                              <a:lumMod val="50000"/>
                            </a:schemeClr>
                          </a:solidFill>
                          <a:latin typeface="Calibri" panose="020F0502020204030204" pitchFamily="34" charset="0"/>
                        </a:rPr>
                        <a:t>).Часто включает указание на таблицу символов </a:t>
                      </a:r>
                      <a:r>
                        <a:rPr lang="ru-RU" sz="1800" dirty="0" err="1">
                          <a:solidFill>
                            <a:schemeClr val="accent3">
                              <a:lumMod val="50000"/>
                            </a:schemeClr>
                          </a:solidFill>
                          <a:latin typeface="Calibri" panose="020F0502020204030204" pitchFamily="34" charset="0"/>
                        </a:rPr>
                        <a:t>локали</a:t>
                      </a:r>
                      <a:r>
                        <a:rPr lang="ru-RU" sz="1800" dirty="0">
                          <a:solidFill>
                            <a:schemeClr val="accent3">
                              <a:lumMod val="50000"/>
                            </a:schemeClr>
                          </a:solidFill>
                          <a:latin typeface="Calibri" panose="020F0502020204030204" pitchFamily="34" charset="0"/>
                        </a:rPr>
                        <a:t> (</a:t>
                      </a:r>
                      <a:r>
                        <a:rPr lang="ru-RU" sz="1800" dirty="0" err="1">
                          <a:solidFill>
                            <a:schemeClr val="accent3">
                              <a:lumMod val="50000"/>
                            </a:schemeClr>
                          </a:solidFill>
                          <a:latin typeface="Calibri" panose="020F0502020204030204" pitchFamily="34" charset="0"/>
                        </a:rPr>
                        <a:t>charset</a:t>
                      </a:r>
                      <a:r>
                        <a:rPr lang="ru-RU" sz="1800" dirty="0">
                          <a:solidFill>
                            <a:schemeClr val="accent3">
                              <a:lumMod val="50000"/>
                            </a:schemeClr>
                          </a:solidFill>
                          <a:latin typeface="Calibri" panose="020F0502020204030204" pitchFamily="34" charset="0"/>
                        </a:rPr>
                        <a:t>)</a:t>
                      </a:r>
                    </a:p>
                  </a:txBody>
                  <a:tcPr anchor="ctr"/>
                </a:tc>
                <a:extLst>
                  <a:ext uri="{0D108BD9-81ED-4DB2-BD59-A6C34878D82A}">
                    <a16:rowId xmlns="" xmlns:a16="http://schemas.microsoft.com/office/drawing/2014/main" val="4090306638"/>
                  </a:ext>
                </a:extLst>
              </a:tr>
              <a:tr h="142329">
                <a:tc>
                  <a:txBody>
                    <a:bodyPr/>
                    <a:lstStyle/>
                    <a:p>
                      <a:pPr algn="ctr"/>
                      <a:r>
                        <a:rPr lang="en-US" sz="1800" dirty="0">
                          <a:solidFill>
                            <a:schemeClr val="accent3">
                              <a:lumMod val="50000"/>
                            </a:schemeClr>
                          </a:solidFill>
                          <a:latin typeface="Calibri" panose="020F0502020204030204" pitchFamily="34" charset="0"/>
                        </a:rPr>
                        <a:t>Expires	</a:t>
                      </a:r>
                    </a:p>
                  </a:txBody>
                  <a:tcPr anchor="ctr"/>
                </a:tc>
                <a:tc>
                  <a:txBody>
                    <a:bodyPr/>
                    <a:lstStyle/>
                    <a:p>
                      <a:pPr marL="0" marR="0" lvl="0" indent="0" algn="ctr" defTabSz="342892" rtl="0" eaLnBrk="1" fontAlgn="auto" latinLnBrk="0" hangingPunct="1">
                        <a:lnSpc>
                          <a:spcPct val="100000"/>
                        </a:lnSpc>
                        <a:spcBef>
                          <a:spcPts val="0"/>
                        </a:spcBef>
                        <a:spcAft>
                          <a:spcPts val="0"/>
                        </a:spcAft>
                        <a:buClrTx/>
                        <a:buSzTx/>
                        <a:buFontTx/>
                        <a:buNone/>
                        <a:tabLst/>
                        <a:defRPr/>
                      </a:pPr>
                      <a:r>
                        <a:rPr kumimoji="0" lang="en-US" sz="1800" u="none" strike="noStrike" kern="1200" cap="none" spc="0" normalizeH="0" baseline="0" noProof="0" dirty="0">
                          <a:ln>
                            <a:noFill/>
                          </a:ln>
                          <a:solidFill>
                            <a:schemeClr val="accent3">
                              <a:lumMod val="50000"/>
                            </a:schemeClr>
                          </a:solidFill>
                          <a:effectLst/>
                          <a:uLnTx/>
                          <a:uFillTx/>
                          <a:latin typeface="Calibri" panose="020F0502020204030204" pitchFamily="34" charset="0"/>
                        </a:rPr>
                        <a:t>Entity</a:t>
                      </a:r>
                      <a:endParaRPr kumimoji="0" lang="ru-RU" sz="1800" b="0" i="0" u="none" strike="noStrike" kern="1200" cap="none" spc="0" normalizeH="0" baseline="0" noProof="0" dirty="0">
                        <a:ln>
                          <a:noFill/>
                        </a:ln>
                        <a:solidFill>
                          <a:schemeClr val="accent3">
                            <a:lumMod val="50000"/>
                          </a:schemeClr>
                        </a:solidFill>
                        <a:effectLst/>
                        <a:uLnTx/>
                        <a:uFillTx/>
                        <a:latin typeface="Calibri" panose="020F0502020204030204" pitchFamily="34" charset="0"/>
                        <a:ea typeface="+mn-ea"/>
                        <a:cs typeface="+mn-cs"/>
                      </a:endParaRPr>
                    </a:p>
                  </a:txBody>
                  <a:tcPr anchor="ctr"/>
                </a:tc>
                <a:tc>
                  <a:txBody>
                    <a:bodyPr/>
                    <a:lstStyle/>
                    <a:p>
                      <a:pPr algn="just"/>
                      <a:r>
                        <a:rPr lang="ru-RU" sz="1800" dirty="0">
                          <a:solidFill>
                            <a:schemeClr val="accent3">
                              <a:lumMod val="50000"/>
                            </a:schemeClr>
                          </a:solidFill>
                          <a:latin typeface="Calibri" panose="020F0502020204030204" pitchFamily="34" charset="0"/>
                        </a:rPr>
                        <a:t>Дата/время, после которой ресурс считается устаревшим. Используется прокси-серверами</a:t>
                      </a:r>
                    </a:p>
                  </a:txBody>
                  <a:tcPr anchor="ctr"/>
                </a:tc>
                <a:extLst>
                  <a:ext uri="{0D108BD9-81ED-4DB2-BD59-A6C34878D82A}">
                    <a16:rowId xmlns="" xmlns:a16="http://schemas.microsoft.com/office/drawing/2014/main" val="178720025"/>
                  </a:ext>
                </a:extLst>
              </a:tr>
            </a:tbl>
          </a:graphicData>
        </a:graphic>
      </p:graphicFrame>
    </p:spTree>
    <p:extLst>
      <p:ext uri="{BB962C8B-B14F-4D97-AF65-F5344CB8AC3E}">
        <p14:creationId xmlns:p14="http://schemas.microsoft.com/office/powerpoint/2010/main" val="238289591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3"/>
          <p:cNvSpPr>
            <a:spLocks noGrp="1"/>
          </p:cNvSpPr>
          <p:nvPr>
            <p:ph type="title"/>
          </p:nvPr>
        </p:nvSpPr>
        <p:spPr/>
        <p:txBody>
          <a:bodyPr/>
          <a:lstStyle/>
          <a:p>
            <a:r>
              <a:rPr lang="ru-RU" dirty="0"/>
              <a:t>Заголовки протокола </a:t>
            </a:r>
            <a:r>
              <a:rPr lang="en-US" dirty="0"/>
              <a:t>HTTP</a:t>
            </a:r>
            <a:endParaRPr lang="ru-RU" dirty="0"/>
          </a:p>
        </p:txBody>
      </p:sp>
      <p:graphicFrame>
        <p:nvGraphicFramePr>
          <p:cNvPr id="2" name="Таблица 1"/>
          <p:cNvGraphicFramePr>
            <a:graphicFrameLocks noGrp="1"/>
          </p:cNvGraphicFramePr>
          <p:nvPr>
            <p:extLst>
              <p:ext uri="{D42A27DB-BD31-4B8C-83A1-F6EECF244321}">
                <p14:modId xmlns:p14="http://schemas.microsoft.com/office/powerpoint/2010/main" val="498777856"/>
              </p:ext>
            </p:extLst>
          </p:nvPr>
        </p:nvGraphicFramePr>
        <p:xfrm>
          <a:off x="266700" y="914401"/>
          <a:ext cx="8610600" cy="5501639"/>
        </p:xfrm>
        <a:graphic>
          <a:graphicData uri="http://schemas.openxmlformats.org/drawingml/2006/table">
            <a:tbl>
              <a:tblPr firstRow="1" bandRow="1">
                <a:effectLst/>
                <a:tableStyleId>{F2DE63D5-997A-4646-A377-4702673A728D}</a:tableStyleId>
              </a:tblPr>
              <a:tblGrid>
                <a:gridCol w="2095500">
                  <a:extLst>
                    <a:ext uri="{9D8B030D-6E8A-4147-A177-3AD203B41FA5}">
                      <a16:colId xmlns="" xmlns:a16="http://schemas.microsoft.com/office/drawing/2014/main" val="1737678951"/>
                    </a:ext>
                  </a:extLst>
                </a:gridCol>
                <a:gridCol w="1295400">
                  <a:extLst>
                    <a:ext uri="{9D8B030D-6E8A-4147-A177-3AD203B41FA5}">
                      <a16:colId xmlns="" xmlns:a16="http://schemas.microsoft.com/office/drawing/2014/main" val="3586462957"/>
                    </a:ext>
                  </a:extLst>
                </a:gridCol>
                <a:gridCol w="5219700">
                  <a:extLst>
                    <a:ext uri="{9D8B030D-6E8A-4147-A177-3AD203B41FA5}">
                      <a16:colId xmlns="" xmlns:a16="http://schemas.microsoft.com/office/drawing/2014/main" val="3939847934"/>
                    </a:ext>
                  </a:extLst>
                </a:gridCol>
              </a:tblGrid>
              <a:tr h="838199">
                <a:tc>
                  <a:txBody>
                    <a:bodyPr/>
                    <a:lstStyle/>
                    <a:p>
                      <a:pPr algn="ctr"/>
                      <a:r>
                        <a:rPr lang="ru-RU" sz="1800" dirty="0">
                          <a:latin typeface="Calibri" panose="020F0502020204030204" pitchFamily="34" charset="0"/>
                        </a:rPr>
                        <a:t>Заголовок</a:t>
                      </a:r>
                      <a:endParaRPr lang="en-US" sz="1800" dirty="0">
                        <a:latin typeface="Calibri" panose="020F0502020204030204" pitchFamily="34" charset="0"/>
                      </a:endParaRPr>
                    </a:p>
                  </a:txBody>
                  <a:tcPr anchor="ctr">
                    <a:solidFill>
                      <a:schemeClr val="accent2">
                        <a:lumMod val="50000"/>
                      </a:schemeClr>
                    </a:solidFill>
                  </a:tcPr>
                </a:tc>
                <a:tc>
                  <a:txBody>
                    <a:bodyPr/>
                    <a:lstStyle/>
                    <a:p>
                      <a:pPr algn="ctr"/>
                      <a:r>
                        <a:rPr lang="ru-RU" sz="1800" dirty="0">
                          <a:latin typeface="Calibri" panose="020F0502020204030204" pitchFamily="34" charset="0"/>
                        </a:rPr>
                        <a:t>Группа</a:t>
                      </a:r>
                      <a:endParaRPr lang="en-US" sz="1800" dirty="0">
                        <a:latin typeface="Calibri" panose="020F0502020204030204" pitchFamily="34" charset="0"/>
                      </a:endParaRPr>
                    </a:p>
                  </a:txBody>
                  <a:tcPr anchor="ctr">
                    <a:solidFill>
                      <a:schemeClr val="accent2">
                        <a:lumMod val="50000"/>
                      </a:schemeClr>
                    </a:solidFill>
                  </a:tcPr>
                </a:tc>
                <a:tc>
                  <a:txBody>
                    <a:bodyPr/>
                    <a:lstStyle/>
                    <a:p>
                      <a:pPr algn="ctr"/>
                      <a:r>
                        <a:rPr lang="ru-RU" sz="1800" dirty="0">
                          <a:latin typeface="Calibri" panose="020F0502020204030204" pitchFamily="34" charset="0"/>
                        </a:rPr>
                        <a:t>Краткое описание</a:t>
                      </a:r>
                    </a:p>
                  </a:txBody>
                  <a:tcPr anchor="ctr">
                    <a:solidFill>
                      <a:schemeClr val="accent2">
                        <a:lumMod val="50000"/>
                      </a:schemeClr>
                    </a:solidFill>
                  </a:tcPr>
                </a:tc>
                <a:extLst>
                  <a:ext uri="{0D108BD9-81ED-4DB2-BD59-A6C34878D82A}">
                    <a16:rowId xmlns="" xmlns:a16="http://schemas.microsoft.com/office/drawing/2014/main" val="3344013764"/>
                  </a:ext>
                </a:extLst>
              </a:tr>
              <a:tr h="142329">
                <a:tc>
                  <a:txBody>
                    <a:bodyPr/>
                    <a:lstStyle/>
                    <a:p>
                      <a:pPr algn="ctr"/>
                      <a:r>
                        <a:rPr lang="en-US" sz="1800" dirty="0">
                          <a:solidFill>
                            <a:schemeClr val="accent3">
                              <a:lumMod val="50000"/>
                            </a:schemeClr>
                          </a:solidFill>
                          <a:latin typeface="Calibri" panose="020F0502020204030204" pitchFamily="34" charset="0"/>
                        </a:rPr>
                        <a:t>Last-Modified	</a:t>
                      </a:r>
                    </a:p>
                  </a:txBody>
                  <a:tcPr anchor="ctr"/>
                </a:tc>
                <a:tc>
                  <a:txBody>
                    <a:bodyPr/>
                    <a:lstStyle/>
                    <a:p>
                      <a:pPr algn="ctr"/>
                      <a:r>
                        <a:rPr lang="en-US" sz="1800" dirty="0">
                          <a:solidFill>
                            <a:schemeClr val="accent3">
                              <a:lumMod val="50000"/>
                            </a:schemeClr>
                          </a:solidFill>
                          <a:latin typeface="Calibri" panose="020F0502020204030204" pitchFamily="34" charset="0"/>
                        </a:rPr>
                        <a:t>Entity</a:t>
                      </a:r>
                      <a:endParaRPr lang="ru-RU" sz="1800" dirty="0">
                        <a:solidFill>
                          <a:schemeClr val="accent3">
                            <a:lumMod val="50000"/>
                          </a:schemeClr>
                        </a:solidFill>
                        <a:latin typeface="Calibri" panose="020F0502020204030204" pitchFamily="34" charset="0"/>
                      </a:endParaRPr>
                    </a:p>
                  </a:txBody>
                  <a:tcPr anchor="ctr"/>
                </a:tc>
                <a:tc>
                  <a:txBody>
                    <a:bodyPr/>
                    <a:lstStyle/>
                    <a:p>
                      <a:pPr algn="just"/>
                      <a:r>
                        <a:rPr lang="ru-RU" sz="1800" dirty="0">
                          <a:solidFill>
                            <a:schemeClr val="accent3">
                              <a:lumMod val="50000"/>
                            </a:schemeClr>
                          </a:solidFill>
                          <a:latin typeface="Calibri" panose="020F0502020204030204" pitchFamily="34" charset="0"/>
                        </a:rPr>
                        <a:t>Дата/время последней модификации сущности</a:t>
                      </a:r>
                    </a:p>
                  </a:txBody>
                  <a:tcPr anchor="ctr"/>
                </a:tc>
                <a:extLst>
                  <a:ext uri="{0D108BD9-81ED-4DB2-BD59-A6C34878D82A}">
                    <a16:rowId xmlns="" xmlns:a16="http://schemas.microsoft.com/office/drawing/2014/main" val="114973686"/>
                  </a:ext>
                </a:extLst>
              </a:tr>
              <a:tr h="497751">
                <a:tc>
                  <a:txBody>
                    <a:bodyPr/>
                    <a:lstStyle/>
                    <a:p>
                      <a:pPr algn="ctr"/>
                      <a:r>
                        <a:rPr lang="en-US" sz="1800" dirty="0">
                          <a:solidFill>
                            <a:schemeClr val="accent3">
                              <a:lumMod val="50000"/>
                            </a:schemeClr>
                          </a:solidFill>
                          <a:latin typeface="Calibri" panose="020F0502020204030204" pitchFamily="34" charset="0"/>
                        </a:rPr>
                        <a:t>Connection</a:t>
                      </a:r>
                    </a:p>
                  </a:txBody>
                  <a:tcPr anchor="ctr"/>
                </a:tc>
                <a:tc>
                  <a:txBody>
                    <a:bodyPr/>
                    <a:lstStyle/>
                    <a:p>
                      <a:pPr marL="0" marR="0" lvl="0" indent="0" algn="ctr" defTabSz="342892" rtl="0" eaLnBrk="1" fontAlgn="auto" latinLnBrk="0" hangingPunct="1">
                        <a:lnSpc>
                          <a:spcPct val="100000"/>
                        </a:lnSpc>
                        <a:spcBef>
                          <a:spcPts val="0"/>
                        </a:spcBef>
                        <a:spcAft>
                          <a:spcPts val="0"/>
                        </a:spcAft>
                        <a:buClrTx/>
                        <a:buSzTx/>
                        <a:buFontTx/>
                        <a:buNone/>
                        <a:tabLst/>
                        <a:defRPr/>
                      </a:pPr>
                      <a:r>
                        <a:rPr kumimoji="0" lang="en-US" sz="1800" u="none" strike="noStrike" kern="1200" cap="none" spc="0" normalizeH="0" baseline="0" noProof="0">
                          <a:ln>
                            <a:noFill/>
                          </a:ln>
                          <a:solidFill>
                            <a:schemeClr val="accent3">
                              <a:lumMod val="50000"/>
                            </a:schemeClr>
                          </a:solidFill>
                          <a:effectLst/>
                          <a:uLnTx/>
                          <a:uFillTx/>
                          <a:latin typeface="Calibri" panose="020F0502020204030204" pitchFamily="34" charset="0"/>
                        </a:rPr>
                        <a:t>General</a:t>
                      </a:r>
                      <a:endParaRPr kumimoji="0" lang="ru-RU" sz="1800" b="0" i="0" u="none" strike="noStrike" kern="1200" cap="none" spc="0" normalizeH="0" baseline="0" noProof="0" dirty="0">
                        <a:ln>
                          <a:noFill/>
                        </a:ln>
                        <a:solidFill>
                          <a:schemeClr val="accent3">
                            <a:lumMod val="50000"/>
                          </a:schemeClr>
                        </a:solidFill>
                        <a:effectLst/>
                        <a:uLnTx/>
                        <a:uFillTx/>
                        <a:latin typeface="Calibri" panose="020F0502020204030204" pitchFamily="34" charset="0"/>
                        <a:ea typeface="+mn-ea"/>
                        <a:cs typeface="+mn-cs"/>
                      </a:endParaRPr>
                    </a:p>
                  </a:txBody>
                  <a:tcPr anchor="ctr"/>
                </a:tc>
                <a:tc>
                  <a:txBody>
                    <a:bodyPr/>
                    <a:lstStyle/>
                    <a:p>
                      <a:pPr algn="just"/>
                      <a:r>
                        <a:rPr lang="ru-RU" sz="1800" dirty="0">
                          <a:solidFill>
                            <a:schemeClr val="accent3">
                              <a:lumMod val="50000"/>
                            </a:schemeClr>
                          </a:solidFill>
                          <a:latin typeface="Calibri" panose="020F0502020204030204" pitchFamily="34" charset="0"/>
                        </a:rPr>
                        <a:t>Задает параметры, требуемые для конкретного соединения</a:t>
                      </a:r>
                    </a:p>
                  </a:txBody>
                  <a:tcPr anchor="ctr"/>
                </a:tc>
                <a:extLst>
                  <a:ext uri="{0D108BD9-81ED-4DB2-BD59-A6C34878D82A}">
                    <a16:rowId xmlns="" xmlns:a16="http://schemas.microsoft.com/office/drawing/2014/main" val="1317212386"/>
                  </a:ext>
                </a:extLst>
              </a:tr>
              <a:tr h="355422">
                <a:tc>
                  <a:txBody>
                    <a:bodyPr/>
                    <a:lstStyle/>
                    <a:p>
                      <a:pPr algn="ctr"/>
                      <a:r>
                        <a:rPr lang="en-US" sz="1800" dirty="0">
                          <a:solidFill>
                            <a:schemeClr val="accent3">
                              <a:lumMod val="50000"/>
                            </a:schemeClr>
                          </a:solidFill>
                          <a:latin typeface="Calibri" panose="020F0502020204030204" pitchFamily="34" charset="0"/>
                        </a:rPr>
                        <a:t>Date</a:t>
                      </a:r>
                    </a:p>
                  </a:txBody>
                  <a:tcPr anchor="ctr"/>
                </a:tc>
                <a:tc>
                  <a:txBody>
                    <a:bodyPr/>
                    <a:lstStyle/>
                    <a:p>
                      <a:pPr marL="0" marR="0" lvl="0" indent="0" algn="ctr" defTabSz="342892" rtl="0" eaLnBrk="1" fontAlgn="auto" latinLnBrk="0" hangingPunct="1">
                        <a:lnSpc>
                          <a:spcPct val="100000"/>
                        </a:lnSpc>
                        <a:spcBef>
                          <a:spcPts val="0"/>
                        </a:spcBef>
                        <a:spcAft>
                          <a:spcPts val="0"/>
                        </a:spcAft>
                        <a:buClrTx/>
                        <a:buSzTx/>
                        <a:buFontTx/>
                        <a:buNone/>
                        <a:tabLst/>
                        <a:defRPr/>
                      </a:pPr>
                      <a:r>
                        <a:rPr kumimoji="0" lang="en-US" sz="1800" u="none" strike="noStrike" kern="1200" cap="none" spc="0" normalizeH="0" baseline="0" noProof="0">
                          <a:ln>
                            <a:noFill/>
                          </a:ln>
                          <a:solidFill>
                            <a:schemeClr val="accent3">
                              <a:lumMod val="50000"/>
                            </a:schemeClr>
                          </a:solidFill>
                          <a:effectLst/>
                          <a:uLnTx/>
                          <a:uFillTx/>
                          <a:latin typeface="Calibri" panose="020F0502020204030204" pitchFamily="34" charset="0"/>
                        </a:rPr>
                        <a:t>General</a:t>
                      </a:r>
                      <a:endParaRPr kumimoji="0" lang="ru-RU" sz="1800" b="0" i="0" u="none" strike="noStrike" kern="1200" cap="none" spc="0" normalizeH="0" baseline="0" noProof="0" dirty="0">
                        <a:ln>
                          <a:noFill/>
                        </a:ln>
                        <a:solidFill>
                          <a:schemeClr val="accent3">
                            <a:lumMod val="50000"/>
                          </a:schemeClr>
                        </a:solidFill>
                        <a:effectLst/>
                        <a:uLnTx/>
                        <a:uFillTx/>
                        <a:latin typeface="Calibri" panose="020F0502020204030204" pitchFamily="34" charset="0"/>
                        <a:ea typeface="+mn-ea"/>
                        <a:cs typeface="+mn-cs"/>
                      </a:endParaRPr>
                    </a:p>
                  </a:txBody>
                  <a:tcPr anchor="ctr"/>
                </a:tc>
                <a:tc>
                  <a:txBody>
                    <a:bodyPr/>
                    <a:lstStyle/>
                    <a:p>
                      <a:pPr algn="just"/>
                      <a:r>
                        <a:rPr lang="ru-RU" sz="1800" dirty="0">
                          <a:solidFill>
                            <a:schemeClr val="accent3">
                              <a:lumMod val="50000"/>
                            </a:schemeClr>
                          </a:solidFill>
                          <a:latin typeface="Calibri" panose="020F0502020204030204" pitchFamily="34" charset="0"/>
                        </a:rPr>
                        <a:t>Дата и время формирования сообщения</a:t>
                      </a:r>
                    </a:p>
                  </a:txBody>
                  <a:tcPr anchor="ctr"/>
                </a:tc>
                <a:extLst>
                  <a:ext uri="{0D108BD9-81ED-4DB2-BD59-A6C34878D82A}">
                    <a16:rowId xmlns="" xmlns:a16="http://schemas.microsoft.com/office/drawing/2014/main" val="2195523330"/>
                  </a:ext>
                </a:extLst>
              </a:tr>
              <a:tr h="213093">
                <a:tc>
                  <a:txBody>
                    <a:bodyPr/>
                    <a:lstStyle/>
                    <a:p>
                      <a:pPr algn="ctr"/>
                      <a:r>
                        <a:rPr lang="en-US" sz="1800" dirty="0">
                          <a:solidFill>
                            <a:schemeClr val="accent3">
                              <a:lumMod val="50000"/>
                            </a:schemeClr>
                          </a:solidFill>
                          <a:latin typeface="Calibri" panose="020F0502020204030204" pitchFamily="34" charset="0"/>
                        </a:rPr>
                        <a:t>Pragma	</a:t>
                      </a:r>
                    </a:p>
                  </a:txBody>
                  <a:tcPr anchor="ctr"/>
                </a:tc>
                <a:tc>
                  <a:txBody>
                    <a:bodyPr/>
                    <a:lstStyle/>
                    <a:p>
                      <a:pPr marL="0" marR="0" lvl="0" indent="0" algn="ctr" defTabSz="342892" rtl="0" eaLnBrk="1" fontAlgn="auto" latinLnBrk="0" hangingPunct="1">
                        <a:lnSpc>
                          <a:spcPct val="100000"/>
                        </a:lnSpc>
                        <a:spcBef>
                          <a:spcPts val="0"/>
                        </a:spcBef>
                        <a:spcAft>
                          <a:spcPts val="0"/>
                        </a:spcAft>
                        <a:buClrTx/>
                        <a:buSzTx/>
                        <a:buFontTx/>
                        <a:buNone/>
                        <a:tabLst/>
                        <a:defRPr/>
                      </a:pPr>
                      <a:r>
                        <a:rPr kumimoji="0" lang="en-US" sz="1800" u="none" strike="noStrike" kern="1200" cap="none" spc="0" normalizeH="0" baseline="0" noProof="0">
                          <a:ln>
                            <a:noFill/>
                          </a:ln>
                          <a:solidFill>
                            <a:schemeClr val="accent3">
                              <a:lumMod val="50000"/>
                            </a:schemeClr>
                          </a:solidFill>
                          <a:effectLst/>
                          <a:uLnTx/>
                          <a:uFillTx/>
                          <a:latin typeface="Calibri" panose="020F0502020204030204" pitchFamily="34" charset="0"/>
                        </a:rPr>
                        <a:t>General</a:t>
                      </a:r>
                      <a:endParaRPr kumimoji="0" lang="ru-RU" sz="1800" b="0" i="0" u="none" strike="noStrike" kern="1200" cap="none" spc="0" normalizeH="0" baseline="0" noProof="0" dirty="0">
                        <a:ln>
                          <a:noFill/>
                        </a:ln>
                        <a:solidFill>
                          <a:schemeClr val="accent3">
                            <a:lumMod val="50000"/>
                          </a:schemeClr>
                        </a:solidFill>
                        <a:effectLst/>
                        <a:uLnTx/>
                        <a:uFillTx/>
                        <a:latin typeface="Calibri" panose="020F0502020204030204" pitchFamily="34" charset="0"/>
                        <a:ea typeface="+mn-ea"/>
                        <a:cs typeface="+mn-cs"/>
                      </a:endParaRPr>
                    </a:p>
                  </a:txBody>
                  <a:tcPr anchor="ctr"/>
                </a:tc>
                <a:tc>
                  <a:txBody>
                    <a:bodyPr/>
                    <a:lstStyle/>
                    <a:p>
                      <a:pPr algn="just"/>
                      <a:r>
                        <a:rPr lang="ru-RU" sz="1800" dirty="0">
                          <a:solidFill>
                            <a:schemeClr val="accent3">
                              <a:lumMod val="50000"/>
                            </a:schemeClr>
                          </a:solidFill>
                          <a:latin typeface="Calibri" panose="020F0502020204030204" pitchFamily="34" charset="0"/>
                        </a:rPr>
                        <a:t>Используется для специальных указаний, которые могут (опционально) применяется к любому получателю по всей цепочке запросов/ответов (например, </a:t>
                      </a:r>
                      <a:r>
                        <a:rPr lang="ru-RU" sz="1800" dirty="0" err="1">
                          <a:solidFill>
                            <a:schemeClr val="accent3">
                              <a:lumMod val="50000"/>
                            </a:schemeClr>
                          </a:solidFill>
                          <a:latin typeface="Calibri" panose="020F0502020204030204" pitchFamily="34" charset="0"/>
                        </a:rPr>
                        <a:t>pragma</a:t>
                      </a:r>
                      <a:r>
                        <a:rPr lang="ru-RU" sz="1800" dirty="0">
                          <a:solidFill>
                            <a:schemeClr val="accent3">
                              <a:lumMod val="50000"/>
                            </a:schemeClr>
                          </a:solidFill>
                          <a:latin typeface="Calibri" panose="020F0502020204030204" pitchFamily="34" charset="0"/>
                        </a:rPr>
                        <a:t>: </a:t>
                      </a:r>
                      <a:r>
                        <a:rPr lang="ru-RU" sz="1800" dirty="0" err="1">
                          <a:solidFill>
                            <a:schemeClr val="accent3">
                              <a:lumMod val="50000"/>
                            </a:schemeClr>
                          </a:solidFill>
                          <a:latin typeface="Calibri" panose="020F0502020204030204" pitchFamily="34" charset="0"/>
                        </a:rPr>
                        <a:t>no-cache</a:t>
                      </a:r>
                      <a:r>
                        <a:rPr lang="ru-RU" sz="1800" dirty="0">
                          <a:solidFill>
                            <a:schemeClr val="accent3">
                              <a:lumMod val="50000"/>
                            </a:schemeClr>
                          </a:solidFill>
                          <a:latin typeface="Calibri" panose="020F0502020204030204" pitchFamily="34" charset="0"/>
                        </a:rPr>
                        <a:t>)</a:t>
                      </a:r>
                    </a:p>
                  </a:txBody>
                  <a:tcPr anchor="ctr"/>
                </a:tc>
                <a:extLst>
                  <a:ext uri="{0D108BD9-81ED-4DB2-BD59-A6C34878D82A}">
                    <a16:rowId xmlns="" xmlns:a16="http://schemas.microsoft.com/office/drawing/2014/main" val="2434504576"/>
                  </a:ext>
                </a:extLst>
              </a:tr>
              <a:tr h="142329">
                <a:tc>
                  <a:txBody>
                    <a:bodyPr/>
                    <a:lstStyle/>
                    <a:p>
                      <a:pPr algn="ctr"/>
                      <a:r>
                        <a:rPr lang="en-US" sz="1800" dirty="0">
                          <a:solidFill>
                            <a:schemeClr val="accent3">
                              <a:lumMod val="50000"/>
                            </a:schemeClr>
                          </a:solidFill>
                          <a:latin typeface="Calibri" panose="020F0502020204030204" pitchFamily="34" charset="0"/>
                        </a:rPr>
                        <a:t>Transfer-Encoding	</a:t>
                      </a:r>
                    </a:p>
                  </a:txBody>
                  <a:tcPr anchor="ctr"/>
                </a:tc>
                <a:tc>
                  <a:txBody>
                    <a:bodyPr/>
                    <a:lstStyle/>
                    <a:p>
                      <a:pPr marL="0" marR="0" lvl="0" indent="0" algn="ctr" defTabSz="342892" rtl="0" eaLnBrk="1" fontAlgn="auto" latinLnBrk="0" hangingPunct="1">
                        <a:lnSpc>
                          <a:spcPct val="100000"/>
                        </a:lnSpc>
                        <a:spcBef>
                          <a:spcPts val="0"/>
                        </a:spcBef>
                        <a:spcAft>
                          <a:spcPts val="0"/>
                        </a:spcAft>
                        <a:buClrTx/>
                        <a:buSzTx/>
                        <a:buFontTx/>
                        <a:buNone/>
                        <a:tabLst/>
                        <a:defRPr/>
                      </a:pPr>
                      <a:r>
                        <a:rPr kumimoji="0" lang="en-US" sz="1800" u="none" strike="noStrike" kern="1200" cap="none" spc="0" normalizeH="0" baseline="0" noProof="0">
                          <a:ln>
                            <a:noFill/>
                          </a:ln>
                          <a:solidFill>
                            <a:schemeClr val="accent3">
                              <a:lumMod val="50000"/>
                            </a:schemeClr>
                          </a:solidFill>
                          <a:effectLst/>
                          <a:uLnTx/>
                          <a:uFillTx/>
                          <a:latin typeface="Calibri" panose="020F0502020204030204" pitchFamily="34" charset="0"/>
                        </a:rPr>
                        <a:t>General</a:t>
                      </a:r>
                      <a:endParaRPr kumimoji="0" lang="ru-RU" sz="1800" b="0" i="0" u="none" strike="noStrike" kern="1200" cap="none" spc="0" normalizeH="0" baseline="0" noProof="0" dirty="0">
                        <a:ln>
                          <a:noFill/>
                        </a:ln>
                        <a:solidFill>
                          <a:schemeClr val="accent3">
                            <a:lumMod val="50000"/>
                          </a:schemeClr>
                        </a:solidFill>
                        <a:effectLst/>
                        <a:uLnTx/>
                        <a:uFillTx/>
                        <a:latin typeface="Calibri" panose="020F0502020204030204" pitchFamily="34" charset="0"/>
                        <a:ea typeface="+mn-ea"/>
                        <a:cs typeface="+mn-cs"/>
                      </a:endParaRPr>
                    </a:p>
                  </a:txBody>
                  <a:tcPr anchor="ctr"/>
                </a:tc>
                <a:tc>
                  <a:txBody>
                    <a:bodyPr/>
                    <a:lstStyle/>
                    <a:p>
                      <a:pPr algn="just"/>
                      <a:r>
                        <a:rPr lang="ru-RU" sz="1800" dirty="0">
                          <a:solidFill>
                            <a:schemeClr val="accent3">
                              <a:lumMod val="50000"/>
                            </a:schemeClr>
                          </a:solidFill>
                          <a:latin typeface="Calibri" panose="020F0502020204030204" pitchFamily="34" charset="0"/>
                        </a:rPr>
                        <a:t>Задает тип преобразования, применимого к телу сообщения. В отличие от </a:t>
                      </a:r>
                      <a:r>
                        <a:rPr lang="ru-RU" sz="1800" dirty="0" err="1">
                          <a:solidFill>
                            <a:schemeClr val="accent3">
                              <a:lumMod val="50000"/>
                            </a:schemeClr>
                          </a:solidFill>
                          <a:latin typeface="Calibri" panose="020F0502020204030204" pitchFamily="34" charset="0"/>
                        </a:rPr>
                        <a:t>Content-Encoding</a:t>
                      </a:r>
                      <a:r>
                        <a:rPr lang="ru-RU" sz="1800" dirty="0">
                          <a:solidFill>
                            <a:schemeClr val="accent3">
                              <a:lumMod val="50000"/>
                            </a:schemeClr>
                          </a:solidFill>
                          <a:latin typeface="Calibri" panose="020F0502020204030204" pitchFamily="34" charset="0"/>
                        </a:rPr>
                        <a:t> этот заголовок распространяется на все сообщение, а не только на сущность</a:t>
                      </a:r>
                    </a:p>
                  </a:txBody>
                  <a:tcPr anchor="ctr"/>
                </a:tc>
                <a:extLst>
                  <a:ext uri="{0D108BD9-81ED-4DB2-BD59-A6C34878D82A}">
                    <a16:rowId xmlns="" xmlns:a16="http://schemas.microsoft.com/office/drawing/2014/main" val="2683999503"/>
                  </a:ext>
                </a:extLst>
              </a:tr>
              <a:tr h="142329">
                <a:tc>
                  <a:txBody>
                    <a:bodyPr/>
                    <a:lstStyle/>
                    <a:p>
                      <a:pPr algn="ctr"/>
                      <a:r>
                        <a:rPr lang="en-US" sz="1800" dirty="0">
                          <a:solidFill>
                            <a:schemeClr val="accent3">
                              <a:lumMod val="50000"/>
                            </a:schemeClr>
                          </a:solidFill>
                          <a:latin typeface="Calibri" panose="020F0502020204030204" pitchFamily="34" charset="0"/>
                        </a:rPr>
                        <a:t>Via	</a:t>
                      </a:r>
                    </a:p>
                  </a:txBody>
                  <a:tcPr anchor="ctr"/>
                </a:tc>
                <a:tc>
                  <a:txBody>
                    <a:bodyPr/>
                    <a:lstStyle/>
                    <a:p>
                      <a:pPr marL="0" marR="0" lvl="0" indent="0" algn="ctr" defTabSz="342892" rtl="0" eaLnBrk="1" fontAlgn="auto" latinLnBrk="0" hangingPunct="1">
                        <a:lnSpc>
                          <a:spcPct val="100000"/>
                        </a:lnSpc>
                        <a:spcBef>
                          <a:spcPts val="0"/>
                        </a:spcBef>
                        <a:spcAft>
                          <a:spcPts val="0"/>
                        </a:spcAft>
                        <a:buClrTx/>
                        <a:buSzTx/>
                        <a:buFontTx/>
                        <a:buNone/>
                        <a:tabLst/>
                        <a:defRPr/>
                      </a:pPr>
                      <a:r>
                        <a:rPr kumimoji="0" lang="en-US" sz="1800" u="none" strike="noStrike" kern="1200" cap="none" spc="0" normalizeH="0" baseline="0" noProof="0">
                          <a:ln>
                            <a:noFill/>
                          </a:ln>
                          <a:solidFill>
                            <a:schemeClr val="accent3">
                              <a:lumMod val="50000"/>
                            </a:schemeClr>
                          </a:solidFill>
                          <a:effectLst/>
                          <a:uLnTx/>
                          <a:uFillTx/>
                          <a:latin typeface="Calibri" panose="020F0502020204030204" pitchFamily="34" charset="0"/>
                        </a:rPr>
                        <a:t>General</a:t>
                      </a:r>
                      <a:endParaRPr kumimoji="0" lang="ru-RU" sz="1800" b="0" i="0" u="none" strike="noStrike" kern="1200" cap="none" spc="0" normalizeH="0" baseline="0" noProof="0" dirty="0">
                        <a:ln>
                          <a:noFill/>
                        </a:ln>
                        <a:solidFill>
                          <a:schemeClr val="accent3">
                            <a:lumMod val="50000"/>
                          </a:schemeClr>
                        </a:solidFill>
                        <a:effectLst/>
                        <a:uLnTx/>
                        <a:uFillTx/>
                        <a:latin typeface="Calibri" panose="020F0502020204030204" pitchFamily="34" charset="0"/>
                        <a:ea typeface="+mn-ea"/>
                        <a:cs typeface="+mn-cs"/>
                      </a:endParaRPr>
                    </a:p>
                  </a:txBody>
                  <a:tcPr anchor="ctr"/>
                </a:tc>
                <a:tc>
                  <a:txBody>
                    <a:bodyPr/>
                    <a:lstStyle/>
                    <a:p>
                      <a:pPr algn="just"/>
                      <a:r>
                        <a:rPr lang="ru-RU" sz="1800" dirty="0">
                          <a:solidFill>
                            <a:schemeClr val="accent3">
                              <a:lumMod val="50000"/>
                            </a:schemeClr>
                          </a:solidFill>
                          <a:latin typeface="Calibri" panose="020F0502020204030204" pitchFamily="34" charset="0"/>
                        </a:rPr>
                        <a:t>Используется шлюзами и прокси для отображения промежуточных протоколов и узлов между клиентом и веб-сервером</a:t>
                      </a:r>
                    </a:p>
                  </a:txBody>
                  <a:tcPr anchor="ctr"/>
                </a:tc>
                <a:extLst>
                  <a:ext uri="{0D108BD9-81ED-4DB2-BD59-A6C34878D82A}">
                    <a16:rowId xmlns="" xmlns:a16="http://schemas.microsoft.com/office/drawing/2014/main" val="4090306638"/>
                  </a:ext>
                </a:extLst>
              </a:tr>
            </a:tbl>
          </a:graphicData>
        </a:graphic>
      </p:graphicFrame>
    </p:spTree>
    <p:extLst>
      <p:ext uri="{BB962C8B-B14F-4D97-AF65-F5344CB8AC3E}">
        <p14:creationId xmlns:p14="http://schemas.microsoft.com/office/powerpoint/2010/main" val="100751407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3"/>
          <p:cNvSpPr>
            <a:spLocks noGrp="1"/>
          </p:cNvSpPr>
          <p:nvPr>
            <p:ph type="title"/>
          </p:nvPr>
        </p:nvSpPr>
        <p:spPr/>
        <p:txBody>
          <a:bodyPr/>
          <a:lstStyle/>
          <a:p>
            <a:r>
              <a:rPr lang="ru-RU" dirty="0"/>
              <a:t>Заголовки протокола </a:t>
            </a:r>
            <a:r>
              <a:rPr lang="en-US" dirty="0"/>
              <a:t>HTTP</a:t>
            </a:r>
            <a:endParaRPr lang="ru-RU" dirty="0"/>
          </a:p>
        </p:txBody>
      </p:sp>
      <p:graphicFrame>
        <p:nvGraphicFramePr>
          <p:cNvPr id="2" name="Таблица 1"/>
          <p:cNvGraphicFramePr>
            <a:graphicFrameLocks noGrp="1"/>
          </p:cNvGraphicFramePr>
          <p:nvPr>
            <p:extLst>
              <p:ext uri="{D42A27DB-BD31-4B8C-83A1-F6EECF244321}">
                <p14:modId xmlns:p14="http://schemas.microsoft.com/office/powerpoint/2010/main" val="524872353"/>
              </p:ext>
            </p:extLst>
          </p:nvPr>
        </p:nvGraphicFramePr>
        <p:xfrm>
          <a:off x="266700" y="914401"/>
          <a:ext cx="8610600" cy="5318759"/>
        </p:xfrm>
        <a:graphic>
          <a:graphicData uri="http://schemas.openxmlformats.org/drawingml/2006/table">
            <a:tbl>
              <a:tblPr firstRow="1" bandRow="1">
                <a:effectLst/>
                <a:tableStyleId>{F2DE63D5-997A-4646-A377-4702673A728D}</a:tableStyleId>
              </a:tblPr>
              <a:tblGrid>
                <a:gridCol w="2095500">
                  <a:extLst>
                    <a:ext uri="{9D8B030D-6E8A-4147-A177-3AD203B41FA5}">
                      <a16:colId xmlns="" xmlns:a16="http://schemas.microsoft.com/office/drawing/2014/main" val="1737678951"/>
                    </a:ext>
                  </a:extLst>
                </a:gridCol>
                <a:gridCol w="1295400">
                  <a:extLst>
                    <a:ext uri="{9D8B030D-6E8A-4147-A177-3AD203B41FA5}">
                      <a16:colId xmlns="" xmlns:a16="http://schemas.microsoft.com/office/drawing/2014/main" val="3586462957"/>
                    </a:ext>
                  </a:extLst>
                </a:gridCol>
                <a:gridCol w="5219700">
                  <a:extLst>
                    <a:ext uri="{9D8B030D-6E8A-4147-A177-3AD203B41FA5}">
                      <a16:colId xmlns="" xmlns:a16="http://schemas.microsoft.com/office/drawing/2014/main" val="3939847934"/>
                    </a:ext>
                  </a:extLst>
                </a:gridCol>
              </a:tblGrid>
              <a:tr h="838199">
                <a:tc>
                  <a:txBody>
                    <a:bodyPr/>
                    <a:lstStyle/>
                    <a:p>
                      <a:pPr algn="ctr"/>
                      <a:r>
                        <a:rPr lang="ru-RU" sz="1800" dirty="0">
                          <a:latin typeface="Calibri" panose="020F0502020204030204" pitchFamily="34" charset="0"/>
                        </a:rPr>
                        <a:t>Заголовок</a:t>
                      </a:r>
                      <a:endParaRPr lang="en-US" sz="1800" dirty="0">
                        <a:latin typeface="Calibri" panose="020F0502020204030204" pitchFamily="34" charset="0"/>
                      </a:endParaRPr>
                    </a:p>
                  </a:txBody>
                  <a:tcPr anchor="ctr">
                    <a:solidFill>
                      <a:schemeClr val="accent2">
                        <a:lumMod val="50000"/>
                      </a:schemeClr>
                    </a:solidFill>
                  </a:tcPr>
                </a:tc>
                <a:tc>
                  <a:txBody>
                    <a:bodyPr/>
                    <a:lstStyle/>
                    <a:p>
                      <a:pPr algn="ctr"/>
                      <a:r>
                        <a:rPr lang="ru-RU" sz="1800" dirty="0">
                          <a:latin typeface="Calibri" panose="020F0502020204030204" pitchFamily="34" charset="0"/>
                        </a:rPr>
                        <a:t>Группа</a:t>
                      </a:r>
                      <a:endParaRPr lang="en-US" sz="1800" dirty="0">
                        <a:latin typeface="Calibri" panose="020F0502020204030204" pitchFamily="34" charset="0"/>
                      </a:endParaRPr>
                    </a:p>
                  </a:txBody>
                  <a:tcPr anchor="ctr">
                    <a:solidFill>
                      <a:schemeClr val="accent2">
                        <a:lumMod val="50000"/>
                      </a:schemeClr>
                    </a:solidFill>
                  </a:tcPr>
                </a:tc>
                <a:tc>
                  <a:txBody>
                    <a:bodyPr/>
                    <a:lstStyle/>
                    <a:p>
                      <a:pPr algn="ctr"/>
                      <a:r>
                        <a:rPr lang="ru-RU" sz="1800" dirty="0">
                          <a:latin typeface="Calibri" panose="020F0502020204030204" pitchFamily="34" charset="0"/>
                        </a:rPr>
                        <a:t>Краткое описание</a:t>
                      </a:r>
                    </a:p>
                  </a:txBody>
                  <a:tcPr anchor="ctr">
                    <a:solidFill>
                      <a:schemeClr val="accent2">
                        <a:lumMod val="50000"/>
                      </a:schemeClr>
                    </a:solidFill>
                  </a:tcPr>
                </a:tc>
                <a:extLst>
                  <a:ext uri="{0D108BD9-81ED-4DB2-BD59-A6C34878D82A}">
                    <a16:rowId xmlns="" xmlns:a16="http://schemas.microsoft.com/office/drawing/2014/main" val="3344013764"/>
                  </a:ext>
                </a:extLst>
              </a:tr>
              <a:tr h="142329">
                <a:tc>
                  <a:txBody>
                    <a:bodyPr/>
                    <a:lstStyle/>
                    <a:p>
                      <a:pPr algn="ctr"/>
                      <a:r>
                        <a:rPr lang="en-US" sz="1800" dirty="0">
                          <a:solidFill>
                            <a:schemeClr val="accent3">
                              <a:lumMod val="50000"/>
                            </a:schemeClr>
                          </a:solidFill>
                          <a:latin typeface="Calibri" panose="020F0502020204030204" pitchFamily="34" charset="0"/>
                        </a:rPr>
                        <a:t>Warning</a:t>
                      </a:r>
                    </a:p>
                  </a:txBody>
                  <a:tcPr anchor="ctr"/>
                </a:tc>
                <a:tc>
                  <a:txBody>
                    <a:bodyPr/>
                    <a:lstStyle/>
                    <a:p>
                      <a:pPr algn="ctr"/>
                      <a:r>
                        <a:rPr kumimoji="0" lang="en-US" sz="1800" u="none" strike="noStrike" kern="1200" cap="none" spc="0" normalizeH="0" baseline="0" noProof="0" dirty="0">
                          <a:ln>
                            <a:noFill/>
                          </a:ln>
                          <a:solidFill>
                            <a:schemeClr val="accent3">
                              <a:lumMod val="50000"/>
                            </a:schemeClr>
                          </a:solidFill>
                          <a:effectLst/>
                          <a:uLnTx/>
                          <a:uFillTx/>
                          <a:latin typeface="Calibri" panose="020F0502020204030204" pitchFamily="34" charset="0"/>
                        </a:rPr>
                        <a:t>General</a:t>
                      </a:r>
                      <a:endParaRPr lang="ru-RU" sz="1800" dirty="0">
                        <a:solidFill>
                          <a:schemeClr val="accent3">
                            <a:lumMod val="50000"/>
                          </a:schemeClr>
                        </a:solidFill>
                        <a:latin typeface="Calibri" panose="020F0502020204030204" pitchFamily="34" charset="0"/>
                      </a:endParaRPr>
                    </a:p>
                  </a:txBody>
                  <a:tcPr anchor="ctr"/>
                </a:tc>
                <a:tc>
                  <a:txBody>
                    <a:bodyPr/>
                    <a:lstStyle/>
                    <a:p>
                      <a:pPr algn="just"/>
                      <a:r>
                        <a:rPr lang="ru-RU" sz="1800" dirty="0">
                          <a:solidFill>
                            <a:schemeClr val="accent3">
                              <a:lumMod val="50000"/>
                            </a:schemeClr>
                          </a:solidFill>
                          <a:latin typeface="Calibri" panose="020F0502020204030204" pitchFamily="34" charset="0"/>
                        </a:rPr>
                        <a:t>Дополнительная информация о текущем статусе, которая не может быть представлена в сообщении</a:t>
                      </a:r>
                    </a:p>
                  </a:txBody>
                  <a:tcPr anchor="ctr"/>
                </a:tc>
                <a:extLst>
                  <a:ext uri="{0D108BD9-81ED-4DB2-BD59-A6C34878D82A}">
                    <a16:rowId xmlns="" xmlns:a16="http://schemas.microsoft.com/office/drawing/2014/main" val="114973686"/>
                  </a:ext>
                </a:extLst>
              </a:tr>
              <a:tr h="497751">
                <a:tc>
                  <a:txBody>
                    <a:bodyPr/>
                    <a:lstStyle/>
                    <a:p>
                      <a:pPr algn="ctr"/>
                      <a:r>
                        <a:rPr lang="en-US" sz="1800" dirty="0">
                          <a:solidFill>
                            <a:schemeClr val="accent3">
                              <a:lumMod val="50000"/>
                            </a:schemeClr>
                          </a:solidFill>
                          <a:latin typeface="Calibri" panose="020F0502020204030204" pitchFamily="34" charset="0"/>
                        </a:rPr>
                        <a:t>Accept</a:t>
                      </a:r>
                    </a:p>
                  </a:txBody>
                  <a:tcPr anchor="ctr"/>
                </a:tc>
                <a:tc>
                  <a:txBody>
                    <a:bodyPr/>
                    <a:lstStyle/>
                    <a:p>
                      <a:pPr marL="0" marR="0" lvl="0" indent="0" algn="ctr" defTabSz="342892" rtl="0" eaLnBrk="1" fontAlgn="auto" latinLnBrk="0" hangingPunct="1">
                        <a:lnSpc>
                          <a:spcPct val="100000"/>
                        </a:lnSpc>
                        <a:spcBef>
                          <a:spcPts val="0"/>
                        </a:spcBef>
                        <a:spcAft>
                          <a:spcPts val="0"/>
                        </a:spcAft>
                        <a:buClrTx/>
                        <a:buSzTx/>
                        <a:buFontTx/>
                        <a:buNone/>
                        <a:tabLst/>
                        <a:defRPr/>
                      </a:pPr>
                      <a:r>
                        <a:rPr kumimoji="0" lang="en-US" sz="1800" u="none" strike="noStrike" kern="1200" cap="none" spc="0" normalizeH="0" baseline="0" noProof="0" dirty="0">
                          <a:ln>
                            <a:noFill/>
                          </a:ln>
                          <a:solidFill>
                            <a:schemeClr val="accent3">
                              <a:lumMod val="50000"/>
                            </a:schemeClr>
                          </a:solidFill>
                          <a:effectLst/>
                          <a:uLnTx/>
                          <a:uFillTx/>
                          <a:latin typeface="Calibri" panose="020F0502020204030204" pitchFamily="34" charset="0"/>
                        </a:rPr>
                        <a:t>Request</a:t>
                      </a:r>
                      <a:endParaRPr kumimoji="0" lang="ru-RU" sz="1800" b="0" i="0" u="none" strike="noStrike" kern="1200" cap="none" spc="0" normalizeH="0" baseline="0" noProof="0" dirty="0">
                        <a:ln>
                          <a:noFill/>
                        </a:ln>
                        <a:solidFill>
                          <a:schemeClr val="accent3">
                            <a:lumMod val="50000"/>
                          </a:schemeClr>
                        </a:solidFill>
                        <a:effectLst/>
                        <a:uLnTx/>
                        <a:uFillTx/>
                        <a:latin typeface="Calibri" panose="020F0502020204030204" pitchFamily="34" charset="0"/>
                        <a:ea typeface="+mn-ea"/>
                        <a:cs typeface="+mn-cs"/>
                      </a:endParaRPr>
                    </a:p>
                  </a:txBody>
                  <a:tcPr anchor="ctr"/>
                </a:tc>
                <a:tc>
                  <a:txBody>
                    <a:bodyPr/>
                    <a:lstStyle/>
                    <a:p>
                      <a:pPr algn="just"/>
                      <a:r>
                        <a:rPr lang="ru-RU" sz="1800" dirty="0">
                          <a:solidFill>
                            <a:schemeClr val="accent3">
                              <a:lumMod val="50000"/>
                            </a:schemeClr>
                          </a:solidFill>
                          <a:latin typeface="Calibri" panose="020F0502020204030204" pitchFamily="34" charset="0"/>
                        </a:rPr>
                        <a:t>Определяет применимые типы данных, ожидаемых в ответе</a:t>
                      </a:r>
                    </a:p>
                  </a:txBody>
                  <a:tcPr anchor="ctr"/>
                </a:tc>
                <a:extLst>
                  <a:ext uri="{0D108BD9-81ED-4DB2-BD59-A6C34878D82A}">
                    <a16:rowId xmlns="" xmlns:a16="http://schemas.microsoft.com/office/drawing/2014/main" val="1317212386"/>
                  </a:ext>
                </a:extLst>
              </a:tr>
              <a:tr h="355422">
                <a:tc>
                  <a:txBody>
                    <a:bodyPr/>
                    <a:lstStyle/>
                    <a:p>
                      <a:pPr algn="ctr"/>
                      <a:r>
                        <a:rPr lang="en-US" sz="1800" dirty="0">
                          <a:solidFill>
                            <a:schemeClr val="accent3">
                              <a:lumMod val="50000"/>
                            </a:schemeClr>
                          </a:solidFill>
                          <a:latin typeface="Calibri" panose="020F0502020204030204" pitchFamily="34" charset="0"/>
                        </a:rPr>
                        <a:t>Accept-Charset</a:t>
                      </a:r>
                    </a:p>
                  </a:txBody>
                  <a:tcPr anchor="ctr"/>
                </a:tc>
                <a:tc>
                  <a:txBody>
                    <a:bodyPr/>
                    <a:lstStyle/>
                    <a:p>
                      <a:pPr marL="0" marR="0" lvl="0" indent="0" algn="ctr" defTabSz="34289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accent3">
                              <a:lumMod val="50000"/>
                            </a:schemeClr>
                          </a:solidFill>
                          <a:effectLst/>
                          <a:uLnTx/>
                          <a:uFillTx/>
                          <a:latin typeface="Calibri" panose="020F0502020204030204" pitchFamily="34" charset="0"/>
                          <a:ea typeface="+mn-ea"/>
                          <a:cs typeface="+mn-cs"/>
                        </a:rPr>
                        <a:t>Request</a:t>
                      </a:r>
                      <a:endParaRPr kumimoji="0" lang="ru-RU" sz="1800" b="0" i="0" u="none" strike="noStrike" kern="1200" cap="none" spc="0" normalizeH="0" baseline="0" noProof="0" dirty="0">
                        <a:ln>
                          <a:noFill/>
                        </a:ln>
                        <a:solidFill>
                          <a:schemeClr val="accent3">
                            <a:lumMod val="50000"/>
                          </a:schemeClr>
                        </a:solidFill>
                        <a:effectLst/>
                        <a:uLnTx/>
                        <a:uFillTx/>
                        <a:latin typeface="Calibri" panose="020F0502020204030204" pitchFamily="34" charset="0"/>
                        <a:ea typeface="+mn-ea"/>
                        <a:cs typeface="+mn-cs"/>
                      </a:endParaRPr>
                    </a:p>
                  </a:txBody>
                  <a:tcPr anchor="ctr"/>
                </a:tc>
                <a:tc>
                  <a:txBody>
                    <a:bodyPr/>
                    <a:lstStyle/>
                    <a:p>
                      <a:pPr algn="just"/>
                      <a:r>
                        <a:rPr lang="ru-RU" sz="1800" dirty="0">
                          <a:solidFill>
                            <a:schemeClr val="accent3">
                              <a:lumMod val="50000"/>
                            </a:schemeClr>
                          </a:solidFill>
                          <a:latin typeface="Calibri" panose="020F0502020204030204" pitchFamily="34" charset="0"/>
                        </a:rPr>
                        <a:t>Определяет кодировку символов (</a:t>
                      </a:r>
                      <a:r>
                        <a:rPr lang="ru-RU" sz="1800" dirty="0" err="1">
                          <a:solidFill>
                            <a:schemeClr val="accent3">
                              <a:lumMod val="50000"/>
                            </a:schemeClr>
                          </a:solidFill>
                          <a:latin typeface="Calibri" panose="020F0502020204030204" pitchFamily="34" charset="0"/>
                        </a:rPr>
                        <a:t>charset</a:t>
                      </a:r>
                      <a:r>
                        <a:rPr lang="ru-RU" sz="1800" dirty="0">
                          <a:solidFill>
                            <a:schemeClr val="accent3">
                              <a:lumMod val="50000"/>
                            </a:schemeClr>
                          </a:solidFill>
                          <a:latin typeface="Calibri" panose="020F0502020204030204" pitchFamily="34" charset="0"/>
                        </a:rPr>
                        <a:t>) для данных, ожидаемых в ответе</a:t>
                      </a:r>
                    </a:p>
                  </a:txBody>
                  <a:tcPr anchor="ctr"/>
                </a:tc>
                <a:extLst>
                  <a:ext uri="{0D108BD9-81ED-4DB2-BD59-A6C34878D82A}">
                    <a16:rowId xmlns="" xmlns:a16="http://schemas.microsoft.com/office/drawing/2014/main" val="2195523330"/>
                  </a:ext>
                </a:extLst>
              </a:tr>
              <a:tr h="213093">
                <a:tc>
                  <a:txBody>
                    <a:bodyPr/>
                    <a:lstStyle/>
                    <a:p>
                      <a:pPr algn="ctr"/>
                      <a:r>
                        <a:rPr lang="en-US" sz="1800" dirty="0">
                          <a:solidFill>
                            <a:schemeClr val="accent3">
                              <a:lumMod val="50000"/>
                            </a:schemeClr>
                          </a:solidFill>
                          <a:latin typeface="Calibri" panose="020F0502020204030204" pitchFamily="34" charset="0"/>
                        </a:rPr>
                        <a:t>Accept-Encoding</a:t>
                      </a:r>
                    </a:p>
                  </a:txBody>
                  <a:tcPr anchor="ctr"/>
                </a:tc>
                <a:tc>
                  <a:txBody>
                    <a:bodyPr/>
                    <a:lstStyle/>
                    <a:p>
                      <a:pPr marL="0" marR="0" lvl="0" indent="0" algn="ctr" defTabSz="34289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chemeClr val="accent3">
                              <a:lumMod val="50000"/>
                            </a:schemeClr>
                          </a:solidFill>
                          <a:effectLst/>
                          <a:uLnTx/>
                          <a:uFillTx/>
                          <a:latin typeface="Calibri" panose="020F0502020204030204" pitchFamily="34" charset="0"/>
                          <a:ea typeface="+mn-ea"/>
                          <a:cs typeface="+mn-cs"/>
                        </a:rPr>
                        <a:t>Request</a:t>
                      </a:r>
                      <a:endParaRPr kumimoji="0" lang="ru-RU" sz="1800" b="0" i="0" u="none" strike="noStrike" kern="1200" cap="none" spc="0" normalizeH="0" baseline="0" noProof="0" dirty="0">
                        <a:ln>
                          <a:noFill/>
                        </a:ln>
                        <a:solidFill>
                          <a:schemeClr val="accent3">
                            <a:lumMod val="50000"/>
                          </a:schemeClr>
                        </a:solidFill>
                        <a:effectLst/>
                        <a:uLnTx/>
                        <a:uFillTx/>
                        <a:latin typeface="Calibri" panose="020F0502020204030204" pitchFamily="34" charset="0"/>
                        <a:ea typeface="+mn-ea"/>
                        <a:cs typeface="+mn-cs"/>
                      </a:endParaRPr>
                    </a:p>
                  </a:txBody>
                  <a:tcPr anchor="ctr"/>
                </a:tc>
                <a:tc>
                  <a:txBody>
                    <a:bodyPr/>
                    <a:lstStyle/>
                    <a:p>
                      <a:pPr algn="just"/>
                      <a:r>
                        <a:rPr lang="ru-RU" sz="1800" dirty="0">
                          <a:solidFill>
                            <a:schemeClr val="accent3">
                              <a:lumMod val="50000"/>
                            </a:schemeClr>
                          </a:solidFill>
                          <a:latin typeface="Calibri" panose="020F0502020204030204" pitchFamily="34" charset="0"/>
                        </a:rPr>
                        <a:t>Определяет применимые форматы кодирования/декодирования содержимого (</a:t>
                      </a:r>
                      <a:r>
                        <a:rPr lang="ru-RU" sz="1800" dirty="0" err="1">
                          <a:solidFill>
                            <a:schemeClr val="accent3">
                              <a:lumMod val="50000"/>
                            </a:schemeClr>
                          </a:solidFill>
                          <a:latin typeface="Calibri" panose="020F0502020204030204" pitchFamily="34" charset="0"/>
                        </a:rPr>
                        <a:t>напр</a:t>
                      </a:r>
                      <a:r>
                        <a:rPr lang="ru-RU" sz="1800" dirty="0">
                          <a:solidFill>
                            <a:schemeClr val="accent3">
                              <a:lumMod val="50000"/>
                            </a:schemeClr>
                          </a:solidFill>
                          <a:latin typeface="Calibri" panose="020F0502020204030204" pitchFamily="34" charset="0"/>
                        </a:rPr>
                        <a:t>, </a:t>
                      </a:r>
                      <a:r>
                        <a:rPr lang="ru-RU" sz="1800" dirty="0" err="1">
                          <a:solidFill>
                            <a:schemeClr val="accent3">
                              <a:lumMod val="50000"/>
                            </a:schemeClr>
                          </a:solidFill>
                          <a:latin typeface="Calibri" panose="020F0502020204030204" pitchFamily="34" charset="0"/>
                        </a:rPr>
                        <a:t>gzip</a:t>
                      </a:r>
                      <a:r>
                        <a:rPr lang="ru-RU" sz="1800" dirty="0">
                          <a:solidFill>
                            <a:schemeClr val="accent3">
                              <a:lumMod val="50000"/>
                            </a:schemeClr>
                          </a:solidFill>
                          <a:latin typeface="Calibri" panose="020F0502020204030204" pitchFamily="34" charset="0"/>
                        </a:rPr>
                        <a:t>)</a:t>
                      </a:r>
                    </a:p>
                  </a:txBody>
                  <a:tcPr anchor="ctr"/>
                </a:tc>
                <a:extLst>
                  <a:ext uri="{0D108BD9-81ED-4DB2-BD59-A6C34878D82A}">
                    <a16:rowId xmlns="" xmlns:a16="http://schemas.microsoft.com/office/drawing/2014/main" val="2434504576"/>
                  </a:ext>
                </a:extLst>
              </a:tr>
              <a:tr h="142329">
                <a:tc>
                  <a:txBody>
                    <a:bodyPr/>
                    <a:lstStyle/>
                    <a:p>
                      <a:pPr algn="ctr"/>
                      <a:r>
                        <a:rPr lang="en-US" sz="1800" dirty="0">
                          <a:solidFill>
                            <a:schemeClr val="accent3">
                              <a:lumMod val="50000"/>
                            </a:schemeClr>
                          </a:solidFill>
                          <a:latin typeface="Calibri" panose="020F0502020204030204" pitchFamily="34" charset="0"/>
                        </a:rPr>
                        <a:t>Accept-Language</a:t>
                      </a:r>
                    </a:p>
                  </a:txBody>
                  <a:tcPr anchor="ctr"/>
                </a:tc>
                <a:tc>
                  <a:txBody>
                    <a:bodyPr/>
                    <a:lstStyle/>
                    <a:p>
                      <a:pPr marL="0" marR="0" lvl="0" indent="0" algn="ctr" defTabSz="34289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chemeClr val="accent3">
                              <a:lumMod val="50000"/>
                            </a:schemeClr>
                          </a:solidFill>
                          <a:effectLst/>
                          <a:uLnTx/>
                          <a:uFillTx/>
                          <a:latin typeface="Calibri" panose="020F0502020204030204" pitchFamily="34" charset="0"/>
                          <a:ea typeface="+mn-ea"/>
                          <a:cs typeface="+mn-cs"/>
                        </a:rPr>
                        <a:t>Request</a:t>
                      </a:r>
                      <a:endParaRPr kumimoji="0" lang="ru-RU" sz="1800" b="0" i="0" u="none" strike="noStrike" kern="1200" cap="none" spc="0" normalizeH="0" baseline="0" noProof="0" dirty="0">
                        <a:ln>
                          <a:noFill/>
                        </a:ln>
                        <a:solidFill>
                          <a:schemeClr val="accent3">
                            <a:lumMod val="50000"/>
                          </a:schemeClr>
                        </a:solidFill>
                        <a:effectLst/>
                        <a:uLnTx/>
                        <a:uFillTx/>
                        <a:latin typeface="Calibri" panose="020F0502020204030204" pitchFamily="34" charset="0"/>
                        <a:ea typeface="+mn-ea"/>
                        <a:cs typeface="+mn-cs"/>
                      </a:endParaRPr>
                    </a:p>
                  </a:txBody>
                  <a:tcPr anchor="ctr"/>
                </a:tc>
                <a:tc>
                  <a:txBody>
                    <a:bodyPr/>
                    <a:lstStyle/>
                    <a:p>
                      <a:pPr algn="just"/>
                      <a:r>
                        <a:rPr lang="ru-RU" sz="1800" dirty="0">
                          <a:solidFill>
                            <a:schemeClr val="accent3">
                              <a:lumMod val="50000"/>
                            </a:schemeClr>
                          </a:solidFill>
                          <a:latin typeface="Calibri" panose="020F0502020204030204" pitchFamily="34" charset="0"/>
                        </a:rPr>
                        <a:t>Применимые языки. Используется для согласования передачи</a:t>
                      </a:r>
                    </a:p>
                  </a:txBody>
                  <a:tcPr anchor="ctr"/>
                </a:tc>
                <a:extLst>
                  <a:ext uri="{0D108BD9-81ED-4DB2-BD59-A6C34878D82A}">
                    <a16:rowId xmlns="" xmlns:a16="http://schemas.microsoft.com/office/drawing/2014/main" val="2683999503"/>
                  </a:ext>
                </a:extLst>
              </a:tr>
              <a:tr h="182880">
                <a:tc>
                  <a:txBody>
                    <a:bodyPr/>
                    <a:lstStyle/>
                    <a:p>
                      <a:pPr algn="ctr"/>
                      <a:r>
                        <a:rPr lang="en-US" sz="1800" dirty="0">
                          <a:solidFill>
                            <a:schemeClr val="accent3">
                              <a:lumMod val="50000"/>
                            </a:schemeClr>
                          </a:solidFill>
                          <a:latin typeface="Calibri" panose="020F0502020204030204" pitchFamily="34" charset="0"/>
                        </a:rPr>
                        <a:t>From</a:t>
                      </a:r>
                    </a:p>
                  </a:txBody>
                  <a:tcPr anchor="ctr"/>
                </a:tc>
                <a:tc>
                  <a:txBody>
                    <a:bodyPr/>
                    <a:lstStyle/>
                    <a:p>
                      <a:pPr marL="0" marR="0" lvl="0" indent="0" algn="ctr" defTabSz="34289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accent3">
                              <a:lumMod val="50000"/>
                            </a:schemeClr>
                          </a:solidFill>
                          <a:effectLst/>
                          <a:uLnTx/>
                          <a:uFillTx/>
                          <a:latin typeface="Calibri" panose="020F0502020204030204" pitchFamily="34" charset="0"/>
                          <a:ea typeface="+mn-ea"/>
                          <a:cs typeface="+mn-cs"/>
                        </a:rPr>
                        <a:t>Request</a:t>
                      </a:r>
                      <a:endParaRPr kumimoji="0" lang="ru-RU" sz="1800" b="0" i="0" u="none" strike="noStrike" kern="1200" cap="none" spc="0" normalizeH="0" baseline="0" noProof="0" dirty="0">
                        <a:ln>
                          <a:noFill/>
                        </a:ln>
                        <a:solidFill>
                          <a:schemeClr val="accent3">
                            <a:lumMod val="50000"/>
                          </a:schemeClr>
                        </a:solidFill>
                        <a:effectLst/>
                        <a:uLnTx/>
                        <a:uFillTx/>
                        <a:latin typeface="Calibri" panose="020F0502020204030204" pitchFamily="34" charset="0"/>
                        <a:ea typeface="+mn-ea"/>
                        <a:cs typeface="+mn-cs"/>
                      </a:endParaRPr>
                    </a:p>
                  </a:txBody>
                  <a:tcPr anchor="ctr"/>
                </a:tc>
                <a:tc>
                  <a:txBody>
                    <a:bodyPr/>
                    <a:lstStyle/>
                    <a:p>
                      <a:pPr algn="just"/>
                      <a:r>
                        <a:rPr lang="ru-RU" sz="1800" dirty="0">
                          <a:solidFill>
                            <a:schemeClr val="accent3">
                              <a:lumMod val="50000"/>
                            </a:schemeClr>
                          </a:solidFill>
                          <a:latin typeface="Calibri" panose="020F0502020204030204" pitchFamily="34" charset="0"/>
                        </a:rPr>
                        <a:t>Электронный адрес отправителя</a:t>
                      </a:r>
                    </a:p>
                  </a:txBody>
                  <a:tcPr anchor="ctr"/>
                </a:tc>
                <a:extLst>
                  <a:ext uri="{0D108BD9-81ED-4DB2-BD59-A6C34878D82A}">
                    <a16:rowId xmlns="" xmlns:a16="http://schemas.microsoft.com/office/drawing/2014/main" val="4090306638"/>
                  </a:ext>
                </a:extLst>
              </a:tr>
              <a:tr h="182880">
                <a:tc>
                  <a:txBody>
                    <a:bodyPr/>
                    <a:lstStyle/>
                    <a:p>
                      <a:pPr algn="ctr"/>
                      <a:r>
                        <a:rPr lang="en-US" sz="1800" dirty="0">
                          <a:solidFill>
                            <a:schemeClr val="accent3">
                              <a:lumMod val="50000"/>
                            </a:schemeClr>
                          </a:solidFill>
                          <a:latin typeface="Calibri" panose="020F0502020204030204" pitchFamily="34" charset="0"/>
                        </a:rPr>
                        <a:t>Host</a:t>
                      </a:r>
                    </a:p>
                  </a:txBody>
                  <a:tcPr anchor="ctr"/>
                </a:tc>
                <a:tc>
                  <a:txBody>
                    <a:bodyPr/>
                    <a:lstStyle/>
                    <a:p>
                      <a:pPr marL="0" marR="0" lvl="0" indent="0" algn="ctr" defTabSz="34289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accent3">
                              <a:lumMod val="50000"/>
                            </a:schemeClr>
                          </a:solidFill>
                          <a:effectLst/>
                          <a:uLnTx/>
                          <a:uFillTx/>
                          <a:latin typeface="Calibri" panose="020F0502020204030204" pitchFamily="34" charset="0"/>
                          <a:ea typeface="+mn-ea"/>
                          <a:cs typeface="+mn-cs"/>
                        </a:rPr>
                        <a:t>Request</a:t>
                      </a:r>
                      <a:endParaRPr kumimoji="0" lang="ru-RU" sz="1800" b="0" i="0" u="none" strike="noStrike" kern="1200" cap="none" spc="0" normalizeH="0" baseline="0" noProof="0" dirty="0">
                        <a:ln>
                          <a:noFill/>
                        </a:ln>
                        <a:solidFill>
                          <a:schemeClr val="accent3">
                            <a:lumMod val="50000"/>
                          </a:schemeClr>
                        </a:solidFill>
                        <a:effectLst/>
                        <a:uLnTx/>
                        <a:uFillTx/>
                        <a:latin typeface="Calibri" panose="020F0502020204030204" pitchFamily="34" charset="0"/>
                        <a:ea typeface="+mn-ea"/>
                        <a:cs typeface="+mn-cs"/>
                      </a:endParaRPr>
                    </a:p>
                  </a:txBody>
                  <a:tcPr anchor="ctr"/>
                </a:tc>
                <a:tc>
                  <a:txBody>
                    <a:bodyPr/>
                    <a:lstStyle/>
                    <a:p>
                      <a:pPr algn="just"/>
                      <a:r>
                        <a:rPr lang="ru-RU" sz="1800" dirty="0">
                          <a:solidFill>
                            <a:schemeClr val="accent3">
                              <a:lumMod val="50000"/>
                            </a:schemeClr>
                          </a:solidFill>
                          <a:latin typeface="Calibri" panose="020F0502020204030204" pitchFamily="34" charset="0"/>
                        </a:rPr>
                        <a:t>Имя/сетевой адрес [и порт] сервера. Если порт не указан, используется 80</a:t>
                      </a:r>
                    </a:p>
                  </a:txBody>
                  <a:tcPr anchor="ctr"/>
                </a:tc>
                <a:extLst>
                  <a:ext uri="{0D108BD9-81ED-4DB2-BD59-A6C34878D82A}">
                    <a16:rowId xmlns="" xmlns:a16="http://schemas.microsoft.com/office/drawing/2014/main" val="3286545028"/>
                  </a:ext>
                </a:extLst>
              </a:tr>
            </a:tbl>
          </a:graphicData>
        </a:graphic>
      </p:graphicFrame>
    </p:spTree>
    <p:extLst>
      <p:ext uri="{BB962C8B-B14F-4D97-AF65-F5344CB8AC3E}">
        <p14:creationId xmlns:p14="http://schemas.microsoft.com/office/powerpoint/2010/main" val="113394987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3"/>
          <p:cNvSpPr>
            <a:spLocks noGrp="1"/>
          </p:cNvSpPr>
          <p:nvPr>
            <p:ph type="title"/>
          </p:nvPr>
        </p:nvSpPr>
        <p:spPr/>
        <p:txBody>
          <a:bodyPr/>
          <a:lstStyle/>
          <a:p>
            <a:r>
              <a:rPr lang="ru-RU" dirty="0"/>
              <a:t>Заголовки протокола </a:t>
            </a:r>
            <a:r>
              <a:rPr lang="en-US" dirty="0"/>
              <a:t>HTTP</a:t>
            </a:r>
            <a:endParaRPr lang="ru-RU" dirty="0"/>
          </a:p>
        </p:txBody>
      </p:sp>
      <p:graphicFrame>
        <p:nvGraphicFramePr>
          <p:cNvPr id="2" name="Таблица 1"/>
          <p:cNvGraphicFramePr>
            <a:graphicFrameLocks noGrp="1"/>
          </p:cNvGraphicFramePr>
          <p:nvPr>
            <p:extLst>
              <p:ext uri="{D42A27DB-BD31-4B8C-83A1-F6EECF244321}">
                <p14:modId xmlns:p14="http://schemas.microsoft.com/office/powerpoint/2010/main" val="1572276965"/>
              </p:ext>
            </p:extLst>
          </p:nvPr>
        </p:nvGraphicFramePr>
        <p:xfrm>
          <a:off x="266700" y="914401"/>
          <a:ext cx="8610600" cy="4861559"/>
        </p:xfrm>
        <a:graphic>
          <a:graphicData uri="http://schemas.openxmlformats.org/drawingml/2006/table">
            <a:tbl>
              <a:tblPr firstRow="1" bandRow="1">
                <a:effectLst/>
                <a:tableStyleId>{F2DE63D5-997A-4646-A377-4702673A728D}</a:tableStyleId>
              </a:tblPr>
              <a:tblGrid>
                <a:gridCol w="2095500">
                  <a:extLst>
                    <a:ext uri="{9D8B030D-6E8A-4147-A177-3AD203B41FA5}">
                      <a16:colId xmlns="" xmlns:a16="http://schemas.microsoft.com/office/drawing/2014/main" val="1737678951"/>
                    </a:ext>
                  </a:extLst>
                </a:gridCol>
                <a:gridCol w="1295400">
                  <a:extLst>
                    <a:ext uri="{9D8B030D-6E8A-4147-A177-3AD203B41FA5}">
                      <a16:colId xmlns="" xmlns:a16="http://schemas.microsoft.com/office/drawing/2014/main" val="3586462957"/>
                    </a:ext>
                  </a:extLst>
                </a:gridCol>
                <a:gridCol w="5219700">
                  <a:extLst>
                    <a:ext uri="{9D8B030D-6E8A-4147-A177-3AD203B41FA5}">
                      <a16:colId xmlns="" xmlns:a16="http://schemas.microsoft.com/office/drawing/2014/main" val="3939847934"/>
                    </a:ext>
                  </a:extLst>
                </a:gridCol>
              </a:tblGrid>
              <a:tr h="838199">
                <a:tc>
                  <a:txBody>
                    <a:bodyPr/>
                    <a:lstStyle/>
                    <a:p>
                      <a:pPr algn="ctr"/>
                      <a:r>
                        <a:rPr lang="ru-RU" sz="1800" dirty="0">
                          <a:latin typeface="Calibri" panose="020F0502020204030204" pitchFamily="34" charset="0"/>
                        </a:rPr>
                        <a:t>Заголовок</a:t>
                      </a:r>
                      <a:endParaRPr lang="en-US" sz="1800" dirty="0">
                        <a:latin typeface="Calibri" panose="020F0502020204030204" pitchFamily="34" charset="0"/>
                      </a:endParaRPr>
                    </a:p>
                  </a:txBody>
                  <a:tcPr anchor="ctr">
                    <a:solidFill>
                      <a:schemeClr val="accent2">
                        <a:lumMod val="50000"/>
                      </a:schemeClr>
                    </a:solidFill>
                  </a:tcPr>
                </a:tc>
                <a:tc>
                  <a:txBody>
                    <a:bodyPr/>
                    <a:lstStyle/>
                    <a:p>
                      <a:pPr algn="ctr"/>
                      <a:r>
                        <a:rPr lang="ru-RU" sz="1800">
                          <a:latin typeface="Calibri" panose="020F0502020204030204" pitchFamily="34" charset="0"/>
                        </a:rPr>
                        <a:t>Группа</a:t>
                      </a:r>
                      <a:endParaRPr lang="en-US" sz="1800" dirty="0">
                        <a:latin typeface="Calibri" panose="020F0502020204030204" pitchFamily="34" charset="0"/>
                      </a:endParaRPr>
                    </a:p>
                  </a:txBody>
                  <a:tcPr anchor="ctr">
                    <a:solidFill>
                      <a:schemeClr val="accent2">
                        <a:lumMod val="50000"/>
                      </a:schemeClr>
                    </a:solidFill>
                  </a:tcPr>
                </a:tc>
                <a:tc>
                  <a:txBody>
                    <a:bodyPr/>
                    <a:lstStyle/>
                    <a:p>
                      <a:pPr algn="ctr"/>
                      <a:r>
                        <a:rPr lang="ru-RU" sz="1800" dirty="0">
                          <a:latin typeface="Calibri" panose="020F0502020204030204" pitchFamily="34" charset="0"/>
                        </a:rPr>
                        <a:t>Краткое описание</a:t>
                      </a:r>
                    </a:p>
                  </a:txBody>
                  <a:tcPr anchor="ctr">
                    <a:solidFill>
                      <a:schemeClr val="accent2">
                        <a:lumMod val="50000"/>
                      </a:schemeClr>
                    </a:solidFill>
                  </a:tcPr>
                </a:tc>
                <a:extLst>
                  <a:ext uri="{0D108BD9-81ED-4DB2-BD59-A6C34878D82A}">
                    <a16:rowId xmlns="" xmlns:a16="http://schemas.microsoft.com/office/drawing/2014/main" val="3344013764"/>
                  </a:ext>
                </a:extLst>
              </a:tr>
              <a:tr h="142329">
                <a:tc>
                  <a:txBody>
                    <a:bodyPr/>
                    <a:lstStyle/>
                    <a:p>
                      <a:pPr algn="ctr"/>
                      <a:r>
                        <a:rPr lang="en-US" sz="1800">
                          <a:solidFill>
                            <a:schemeClr val="accent3">
                              <a:lumMod val="50000"/>
                            </a:schemeClr>
                          </a:solidFill>
                          <a:latin typeface="Calibri" panose="020F0502020204030204" pitchFamily="34" charset="0"/>
                        </a:rPr>
                        <a:t>If-Modified-Since</a:t>
                      </a:r>
                      <a:endParaRPr lang="en-US" sz="1800" dirty="0">
                        <a:solidFill>
                          <a:schemeClr val="accent3">
                            <a:lumMod val="50000"/>
                          </a:schemeClr>
                        </a:solidFill>
                        <a:latin typeface="Calibri" panose="020F0502020204030204" pitchFamily="34" charset="0"/>
                      </a:endParaRPr>
                    </a:p>
                  </a:txBody>
                  <a:tcPr anchor="ctr"/>
                </a:tc>
                <a:tc>
                  <a:txBody>
                    <a:bodyPr/>
                    <a:lstStyle/>
                    <a:p>
                      <a:pPr algn="ctr"/>
                      <a:r>
                        <a:rPr kumimoji="0" lang="en-US" sz="1800" u="none" strike="noStrike" kern="1200" cap="none" spc="0" normalizeH="0" baseline="0" noProof="0">
                          <a:ln>
                            <a:noFill/>
                          </a:ln>
                          <a:solidFill>
                            <a:schemeClr val="accent3">
                              <a:lumMod val="50000"/>
                            </a:schemeClr>
                          </a:solidFill>
                          <a:effectLst/>
                          <a:uLnTx/>
                          <a:uFillTx/>
                          <a:latin typeface="Calibri" panose="020F0502020204030204" pitchFamily="34" charset="0"/>
                        </a:rPr>
                        <a:t>Request</a:t>
                      </a:r>
                      <a:endParaRPr lang="ru-RU" sz="1800" dirty="0">
                        <a:solidFill>
                          <a:schemeClr val="accent3">
                            <a:lumMod val="50000"/>
                          </a:schemeClr>
                        </a:solidFill>
                        <a:latin typeface="Calibri" panose="020F0502020204030204" pitchFamily="34" charset="0"/>
                      </a:endParaRPr>
                    </a:p>
                  </a:txBody>
                  <a:tcPr anchor="ctr"/>
                </a:tc>
                <a:tc>
                  <a:txBody>
                    <a:bodyPr/>
                    <a:lstStyle/>
                    <a:p>
                      <a:pPr algn="just"/>
                      <a:r>
                        <a:rPr lang="ru-RU" sz="1800" dirty="0">
                          <a:solidFill>
                            <a:schemeClr val="accent3">
                              <a:lumMod val="50000"/>
                            </a:schemeClr>
                          </a:solidFill>
                          <a:latin typeface="Calibri" panose="020F0502020204030204" pitchFamily="34" charset="0"/>
                        </a:rPr>
                        <a:t>Используется для выполнения условных методов (Если-Изменился...). Если запрашиваемый ресурс изменился, то он передается с сервера, иначе - из кэша</a:t>
                      </a:r>
                    </a:p>
                  </a:txBody>
                  <a:tcPr anchor="ctr"/>
                </a:tc>
                <a:extLst>
                  <a:ext uri="{0D108BD9-81ED-4DB2-BD59-A6C34878D82A}">
                    <a16:rowId xmlns="" xmlns:a16="http://schemas.microsoft.com/office/drawing/2014/main" val="114973686"/>
                  </a:ext>
                </a:extLst>
              </a:tr>
              <a:tr h="497751">
                <a:tc>
                  <a:txBody>
                    <a:bodyPr/>
                    <a:lstStyle/>
                    <a:p>
                      <a:pPr algn="ctr"/>
                      <a:r>
                        <a:rPr lang="en-US" sz="1800" dirty="0">
                          <a:solidFill>
                            <a:schemeClr val="accent3">
                              <a:lumMod val="50000"/>
                            </a:schemeClr>
                          </a:solidFill>
                          <a:latin typeface="Calibri" panose="020F0502020204030204" pitchFamily="34" charset="0"/>
                        </a:rPr>
                        <a:t>Referrer</a:t>
                      </a:r>
                    </a:p>
                  </a:txBody>
                  <a:tcPr anchor="ctr"/>
                </a:tc>
                <a:tc>
                  <a:txBody>
                    <a:bodyPr/>
                    <a:lstStyle/>
                    <a:p>
                      <a:pPr marL="0" marR="0" lvl="0" indent="0" algn="ctr" defTabSz="342892" rtl="0" eaLnBrk="1" fontAlgn="auto" latinLnBrk="0" hangingPunct="1">
                        <a:lnSpc>
                          <a:spcPct val="100000"/>
                        </a:lnSpc>
                        <a:spcBef>
                          <a:spcPts val="0"/>
                        </a:spcBef>
                        <a:spcAft>
                          <a:spcPts val="0"/>
                        </a:spcAft>
                        <a:buClrTx/>
                        <a:buSzTx/>
                        <a:buFontTx/>
                        <a:buNone/>
                        <a:tabLst/>
                        <a:defRPr/>
                      </a:pPr>
                      <a:r>
                        <a:rPr kumimoji="0" lang="en-US" sz="1800" u="none" strike="noStrike" kern="1200" cap="none" spc="0" normalizeH="0" baseline="0" noProof="0">
                          <a:ln>
                            <a:noFill/>
                          </a:ln>
                          <a:solidFill>
                            <a:schemeClr val="accent3">
                              <a:lumMod val="50000"/>
                            </a:schemeClr>
                          </a:solidFill>
                          <a:effectLst/>
                          <a:uLnTx/>
                          <a:uFillTx/>
                          <a:latin typeface="Calibri" panose="020F0502020204030204" pitchFamily="34" charset="0"/>
                        </a:rPr>
                        <a:t>Request</a:t>
                      </a:r>
                      <a:endParaRPr kumimoji="0" lang="ru-RU" sz="1800" b="0" i="0" u="none" strike="noStrike" kern="1200" cap="none" spc="0" normalizeH="0" baseline="0" noProof="0" dirty="0">
                        <a:ln>
                          <a:noFill/>
                        </a:ln>
                        <a:solidFill>
                          <a:schemeClr val="accent3">
                            <a:lumMod val="50000"/>
                          </a:schemeClr>
                        </a:solidFill>
                        <a:effectLst/>
                        <a:uLnTx/>
                        <a:uFillTx/>
                        <a:latin typeface="Calibri" panose="020F0502020204030204" pitchFamily="34" charset="0"/>
                        <a:ea typeface="+mn-ea"/>
                        <a:cs typeface="+mn-cs"/>
                      </a:endParaRPr>
                    </a:p>
                  </a:txBody>
                  <a:tcPr anchor="ctr"/>
                </a:tc>
                <a:tc>
                  <a:txBody>
                    <a:bodyPr/>
                    <a:lstStyle/>
                    <a:p>
                      <a:pPr algn="just"/>
                      <a:r>
                        <a:rPr lang="ru-RU" sz="1800" dirty="0">
                          <a:solidFill>
                            <a:schemeClr val="accent3">
                              <a:lumMod val="50000"/>
                            </a:schemeClr>
                          </a:solidFill>
                          <a:latin typeface="Calibri" panose="020F0502020204030204" pitchFamily="34" charset="0"/>
                        </a:rPr>
                        <a:t>Адрес, с которого выполняется запрос. Этот заголовок отсутствует, если переход выполняется из адресной строки или, например, по ссылке из j</a:t>
                      </a:r>
                      <a:r>
                        <a:rPr lang="en-US" sz="1800" dirty="0" err="1">
                          <a:solidFill>
                            <a:schemeClr val="accent3">
                              <a:lumMod val="50000"/>
                            </a:schemeClr>
                          </a:solidFill>
                          <a:latin typeface="Calibri" panose="020F0502020204030204" pitchFamily="34" charset="0"/>
                        </a:rPr>
                        <a:t>avascript</a:t>
                      </a:r>
                      <a:endParaRPr lang="ru-RU" sz="1800" dirty="0">
                        <a:solidFill>
                          <a:schemeClr val="accent3">
                            <a:lumMod val="50000"/>
                          </a:schemeClr>
                        </a:solidFill>
                        <a:latin typeface="Calibri" panose="020F0502020204030204" pitchFamily="34" charset="0"/>
                      </a:endParaRPr>
                    </a:p>
                  </a:txBody>
                  <a:tcPr anchor="ctr"/>
                </a:tc>
                <a:extLst>
                  <a:ext uri="{0D108BD9-81ED-4DB2-BD59-A6C34878D82A}">
                    <a16:rowId xmlns="" xmlns:a16="http://schemas.microsoft.com/office/drawing/2014/main" val="1317212386"/>
                  </a:ext>
                </a:extLst>
              </a:tr>
              <a:tr h="355422">
                <a:tc>
                  <a:txBody>
                    <a:bodyPr/>
                    <a:lstStyle/>
                    <a:p>
                      <a:pPr algn="ctr"/>
                      <a:r>
                        <a:rPr lang="en-US" sz="1800" dirty="0">
                          <a:solidFill>
                            <a:schemeClr val="accent3">
                              <a:lumMod val="50000"/>
                            </a:schemeClr>
                          </a:solidFill>
                          <a:latin typeface="Calibri" panose="020F0502020204030204" pitchFamily="34" charset="0"/>
                        </a:rPr>
                        <a:t>User-Agent</a:t>
                      </a:r>
                    </a:p>
                  </a:txBody>
                  <a:tcPr anchor="ctr"/>
                </a:tc>
                <a:tc>
                  <a:txBody>
                    <a:bodyPr/>
                    <a:lstStyle/>
                    <a:p>
                      <a:pPr marL="0" marR="0" lvl="0" indent="0" algn="ctr" defTabSz="34289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chemeClr val="accent3">
                              <a:lumMod val="50000"/>
                            </a:schemeClr>
                          </a:solidFill>
                          <a:effectLst/>
                          <a:uLnTx/>
                          <a:uFillTx/>
                          <a:latin typeface="Calibri" panose="020F0502020204030204" pitchFamily="34" charset="0"/>
                          <a:ea typeface="+mn-ea"/>
                          <a:cs typeface="+mn-cs"/>
                        </a:rPr>
                        <a:t>Request</a:t>
                      </a:r>
                      <a:endParaRPr kumimoji="0" lang="ru-RU" sz="1800" b="0" i="0" u="none" strike="noStrike" kern="1200" cap="none" spc="0" normalizeH="0" baseline="0" noProof="0" dirty="0">
                        <a:ln>
                          <a:noFill/>
                        </a:ln>
                        <a:solidFill>
                          <a:schemeClr val="accent3">
                            <a:lumMod val="50000"/>
                          </a:schemeClr>
                        </a:solidFill>
                        <a:effectLst/>
                        <a:uLnTx/>
                        <a:uFillTx/>
                        <a:latin typeface="Calibri" panose="020F0502020204030204" pitchFamily="34" charset="0"/>
                        <a:ea typeface="+mn-ea"/>
                        <a:cs typeface="+mn-cs"/>
                      </a:endParaRPr>
                    </a:p>
                  </a:txBody>
                  <a:tcPr anchor="ctr"/>
                </a:tc>
                <a:tc>
                  <a:txBody>
                    <a:bodyPr/>
                    <a:lstStyle/>
                    <a:p>
                      <a:pPr algn="just"/>
                      <a:r>
                        <a:rPr lang="ru-RU" sz="1800" dirty="0">
                          <a:solidFill>
                            <a:schemeClr val="accent3">
                              <a:lumMod val="50000"/>
                            </a:schemeClr>
                          </a:solidFill>
                          <a:latin typeface="Calibri" panose="020F0502020204030204" pitchFamily="34" charset="0"/>
                        </a:rPr>
                        <a:t>Информация о пользовательском агенте (клиенте)</a:t>
                      </a:r>
                    </a:p>
                  </a:txBody>
                  <a:tcPr anchor="ctr"/>
                </a:tc>
                <a:extLst>
                  <a:ext uri="{0D108BD9-81ED-4DB2-BD59-A6C34878D82A}">
                    <a16:rowId xmlns="" xmlns:a16="http://schemas.microsoft.com/office/drawing/2014/main" val="2195523330"/>
                  </a:ext>
                </a:extLst>
              </a:tr>
              <a:tr h="213093">
                <a:tc>
                  <a:txBody>
                    <a:bodyPr/>
                    <a:lstStyle/>
                    <a:p>
                      <a:pPr algn="ctr"/>
                      <a:r>
                        <a:rPr lang="en-US" sz="1800" dirty="0">
                          <a:solidFill>
                            <a:schemeClr val="accent3">
                              <a:lumMod val="50000"/>
                            </a:schemeClr>
                          </a:solidFill>
                          <a:latin typeface="Calibri" panose="020F0502020204030204" pitchFamily="34" charset="0"/>
                        </a:rPr>
                        <a:t>Location</a:t>
                      </a:r>
                    </a:p>
                  </a:txBody>
                  <a:tcPr anchor="ctr"/>
                </a:tc>
                <a:tc>
                  <a:txBody>
                    <a:bodyPr/>
                    <a:lstStyle/>
                    <a:p>
                      <a:pPr marL="0" marR="0" lvl="0" indent="0" algn="ctr" defTabSz="34289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chemeClr val="accent3">
                              <a:lumMod val="50000"/>
                            </a:schemeClr>
                          </a:solidFill>
                          <a:effectLst/>
                          <a:uLnTx/>
                          <a:uFillTx/>
                          <a:latin typeface="Calibri" panose="020F0502020204030204" pitchFamily="34" charset="0"/>
                          <a:ea typeface="+mn-ea"/>
                          <a:cs typeface="+mn-cs"/>
                        </a:rPr>
                        <a:t>Request</a:t>
                      </a:r>
                      <a:endParaRPr kumimoji="0" lang="ru-RU" sz="1800" b="0" i="0" u="none" strike="noStrike" kern="1200" cap="none" spc="0" normalizeH="0" baseline="0" noProof="0" dirty="0">
                        <a:ln>
                          <a:noFill/>
                        </a:ln>
                        <a:solidFill>
                          <a:schemeClr val="accent3">
                            <a:lumMod val="50000"/>
                          </a:schemeClr>
                        </a:solidFill>
                        <a:effectLst/>
                        <a:uLnTx/>
                        <a:uFillTx/>
                        <a:latin typeface="Calibri" panose="020F0502020204030204" pitchFamily="34" charset="0"/>
                        <a:ea typeface="+mn-ea"/>
                        <a:cs typeface="+mn-cs"/>
                      </a:endParaRPr>
                    </a:p>
                  </a:txBody>
                  <a:tcPr anchor="ctr"/>
                </a:tc>
                <a:tc>
                  <a:txBody>
                    <a:bodyPr/>
                    <a:lstStyle/>
                    <a:p>
                      <a:pPr algn="just"/>
                      <a:r>
                        <a:rPr lang="ru-RU" sz="1800" dirty="0">
                          <a:solidFill>
                            <a:schemeClr val="accent3">
                              <a:lumMod val="50000"/>
                            </a:schemeClr>
                          </a:solidFill>
                          <a:latin typeface="Calibri" panose="020F0502020204030204" pitchFamily="34" charset="0"/>
                        </a:rPr>
                        <a:t>Адрес перенаправления</a:t>
                      </a:r>
                    </a:p>
                  </a:txBody>
                  <a:tcPr anchor="ctr"/>
                </a:tc>
                <a:extLst>
                  <a:ext uri="{0D108BD9-81ED-4DB2-BD59-A6C34878D82A}">
                    <a16:rowId xmlns="" xmlns:a16="http://schemas.microsoft.com/office/drawing/2014/main" val="2434504576"/>
                  </a:ext>
                </a:extLst>
              </a:tr>
              <a:tr h="142329">
                <a:tc>
                  <a:txBody>
                    <a:bodyPr/>
                    <a:lstStyle/>
                    <a:p>
                      <a:pPr algn="ctr"/>
                      <a:r>
                        <a:rPr lang="en-US" sz="1800" dirty="0">
                          <a:solidFill>
                            <a:schemeClr val="accent3">
                              <a:lumMod val="50000"/>
                            </a:schemeClr>
                          </a:solidFill>
                          <a:latin typeface="Calibri" panose="020F0502020204030204" pitchFamily="34" charset="0"/>
                        </a:rPr>
                        <a:t>Server</a:t>
                      </a:r>
                    </a:p>
                  </a:txBody>
                  <a:tcPr anchor="ctr"/>
                </a:tc>
                <a:tc>
                  <a:txBody>
                    <a:bodyPr/>
                    <a:lstStyle/>
                    <a:p>
                      <a:pPr marL="0" marR="0" lvl="0" indent="0" algn="ctr" defTabSz="34289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chemeClr val="accent3">
                              <a:lumMod val="50000"/>
                            </a:schemeClr>
                          </a:solidFill>
                          <a:effectLst/>
                          <a:uLnTx/>
                          <a:uFillTx/>
                          <a:latin typeface="Calibri" panose="020F0502020204030204" pitchFamily="34" charset="0"/>
                          <a:ea typeface="+mn-ea"/>
                          <a:cs typeface="+mn-cs"/>
                        </a:rPr>
                        <a:t>Request</a:t>
                      </a:r>
                      <a:endParaRPr kumimoji="0" lang="ru-RU" sz="1800" b="0" i="0" u="none" strike="noStrike" kern="1200" cap="none" spc="0" normalizeH="0" baseline="0" noProof="0" dirty="0">
                        <a:ln>
                          <a:noFill/>
                        </a:ln>
                        <a:solidFill>
                          <a:schemeClr val="accent3">
                            <a:lumMod val="50000"/>
                          </a:schemeClr>
                        </a:solidFill>
                        <a:effectLst/>
                        <a:uLnTx/>
                        <a:uFillTx/>
                        <a:latin typeface="Calibri" panose="020F0502020204030204" pitchFamily="34" charset="0"/>
                        <a:ea typeface="+mn-ea"/>
                        <a:cs typeface="+mn-cs"/>
                      </a:endParaRPr>
                    </a:p>
                  </a:txBody>
                  <a:tcPr anchor="ctr"/>
                </a:tc>
                <a:tc>
                  <a:txBody>
                    <a:bodyPr/>
                    <a:lstStyle/>
                    <a:p>
                      <a:pPr algn="just"/>
                      <a:r>
                        <a:rPr lang="ru-RU" sz="1800" dirty="0">
                          <a:solidFill>
                            <a:schemeClr val="accent3">
                              <a:lumMod val="50000"/>
                            </a:schemeClr>
                          </a:solidFill>
                          <a:latin typeface="Calibri" panose="020F0502020204030204" pitchFamily="34" charset="0"/>
                        </a:rPr>
                        <a:t>Информация о программном обеспечении сервера, отвечающего на запрос (это может быть как веб- так и прокси-сервер)</a:t>
                      </a:r>
                    </a:p>
                  </a:txBody>
                  <a:tcPr anchor="ctr"/>
                </a:tc>
                <a:extLst>
                  <a:ext uri="{0D108BD9-81ED-4DB2-BD59-A6C34878D82A}">
                    <a16:rowId xmlns="" xmlns:a16="http://schemas.microsoft.com/office/drawing/2014/main" val="2683999503"/>
                  </a:ext>
                </a:extLst>
              </a:tr>
            </a:tbl>
          </a:graphicData>
        </a:graphic>
      </p:graphicFrame>
    </p:spTree>
    <p:extLst>
      <p:ext uri="{BB962C8B-B14F-4D97-AF65-F5344CB8AC3E}">
        <p14:creationId xmlns:p14="http://schemas.microsoft.com/office/powerpoint/2010/main" val="209842621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3"/>
          <p:cNvSpPr>
            <a:spLocks noGrp="1"/>
          </p:cNvSpPr>
          <p:nvPr>
            <p:ph type="title"/>
          </p:nvPr>
        </p:nvSpPr>
        <p:spPr/>
        <p:txBody>
          <a:bodyPr/>
          <a:lstStyle/>
          <a:p>
            <a:r>
              <a:rPr lang="en-US" dirty="0"/>
              <a:t>Internet Media </a:t>
            </a:r>
            <a:r>
              <a:rPr lang="en-US" dirty="0" smtClean="0"/>
              <a:t>Types</a:t>
            </a:r>
            <a:endParaRPr lang="ru-RU" dirty="0"/>
          </a:p>
        </p:txBody>
      </p:sp>
      <p:sp>
        <p:nvSpPr>
          <p:cNvPr id="5" name="Скругленный прямоугольник 2"/>
          <p:cNvSpPr/>
          <p:nvPr/>
        </p:nvSpPr>
        <p:spPr>
          <a:xfrm>
            <a:off x="152400" y="609600"/>
            <a:ext cx="8839200" cy="914400"/>
          </a:xfrm>
          <a:prstGeom prst="roundRect">
            <a:avLst/>
          </a:prstGeom>
          <a:solidFill>
            <a:schemeClr val="accent2">
              <a:lumMod val="5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just"/>
            <a:r>
              <a:rPr lang="ru-RU" b="1" dirty="0" err="1">
                <a:solidFill>
                  <a:schemeClr val="bg1"/>
                </a:solidFill>
                <a:latin typeface="Calibri" charset="0"/>
                <a:ea typeface="Calibri" charset="0"/>
                <a:cs typeface="Calibri" charset="0"/>
              </a:rPr>
              <a:t>Internet</a:t>
            </a:r>
            <a:r>
              <a:rPr lang="ru-RU" b="1" dirty="0">
                <a:solidFill>
                  <a:schemeClr val="bg1"/>
                </a:solidFill>
                <a:latin typeface="Calibri" charset="0"/>
                <a:ea typeface="Calibri" charset="0"/>
                <a:cs typeface="Calibri" charset="0"/>
              </a:rPr>
              <a:t> </a:t>
            </a:r>
            <a:r>
              <a:rPr lang="ru-RU" b="1" dirty="0" err="1">
                <a:solidFill>
                  <a:schemeClr val="bg1"/>
                </a:solidFill>
                <a:latin typeface="Calibri" charset="0"/>
                <a:ea typeface="Calibri" charset="0"/>
                <a:cs typeface="Calibri" charset="0"/>
              </a:rPr>
              <a:t>Media</a:t>
            </a:r>
            <a:r>
              <a:rPr lang="ru-RU" b="1" dirty="0">
                <a:solidFill>
                  <a:schemeClr val="bg1"/>
                </a:solidFill>
                <a:latin typeface="Calibri" charset="0"/>
                <a:ea typeface="Calibri" charset="0"/>
                <a:cs typeface="Calibri" charset="0"/>
              </a:rPr>
              <a:t> </a:t>
            </a:r>
            <a:r>
              <a:rPr lang="ru-RU" b="1" dirty="0" err="1" smtClean="0">
                <a:solidFill>
                  <a:schemeClr val="bg1"/>
                </a:solidFill>
                <a:latin typeface="Calibri" charset="0"/>
                <a:ea typeface="Calibri" charset="0"/>
                <a:cs typeface="Calibri" charset="0"/>
              </a:rPr>
              <a:t>Types</a:t>
            </a:r>
            <a:r>
              <a:rPr lang="en-US" baseline="30000" dirty="0">
                <a:solidFill>
                  <a:schemeClr val="bg1"/>
                </a:solidFill>
                <a:latin typeface="Calibri" charset="0"/>
                <a:ea typeface="Calibri" charset="0"/>
                <a:cs typeface="Calibri" charset="0"/>
              </a:rPr>
              <a:t> </a:t>
            </a:r>
            <a:r>
              <a:rPr lang="ru-RU" dirty="0" smtClean="0">
                <a:solidFill>
                  <a:schemeClr val="bg1"/>
                </a:solidFill>
                <a:latin typeface="Calibri" charset="0"/>
                <a:ea typeface="Calibri" charset="0"/>
                <a:cs typeface="Calibri" charset="0"/>
              </a:rPr>
              <a:t>— </a:t>
            </a:r>
            <a:r>
              <a:rPr lang="ru-RU" dirty="0">
                <a:solidFill>
                  <a:schemeClr val="bg1"/>
                </a:solidFill>
                <a:latin typeface="Calibri" charset="0"/>
                <a:ea typeface="Calibri" charset="0"/>
                <a:cs typeface="Calibri" charset="0"/>
              </a:rPr>
              <a:t>типы данных, которые могут быть переданы посредством сети интернет с применением стандарта </a:t>
            </a:r>
            <a:r>
              <a:rPr lang="ru-RU" dirty="0" smtClean="0">
                <a:solidFill>
                  <a:schemeClr val="bg1"/>
                </a:solidFill>
                <a:latin typeface="Calibri" charset="0"/>
                <a:ea typeface="Calibri" charset="0"/>
                <a:cs typeface="Calibri" charset="0"/>
              </a:rPr>
              <a:t>MIME</a:t>
            </a:r>
            <a:r>
              <a:rPr lang="en-US" dirty="0" smtClean="0">
                <a:solidFill>
                  <a:schemeClr val="bg1"/>
                </a:solidFill>
                <a:latin typeface="Calibri" charset="0"/>
                <a:ea typeface="Calibri" charset="0"/>
                <a:cs typeface="Calibri" charset="0"/>
              </a:rPr>
              <a:t> </a:t>
            </a:r>
            <a:r>
              <a:rPr lang="en-US" dirty="0">
                <a:latin typeface="Calibri" charset="0"/>
                <a:ea typeface="Calibri" charset="0"/>
                <a:cs typeface="Calibri" charset="0"/>
              </a:rPr>
              <a:t>(Multipurpose Internet Mail Extension</a:t>
            </a:r>
            <a:r>
              <a:rPr lang="en-US" dirty="0" smtClean="0">
                <a:latin typeface="Calibri" charset="0"/>
                <a:ea typeface="Calibri" charset="0"/>
                <a:cs typeface="Calibri" charset="0"/>
              </a:rPr>
              <a:t>)</a:t>
            </a:r>
            <a:endParaRPr lang="en-US" dirty="0">
              <a:solidFill>
                <a:schemeClr val="bg1"/>
              </a:solidFill>
              <a:latin typeface="Calibri" charset="0"/>
              <a:ea typeface="Calibri" charset="0"/>
              <a:cs typeface="Calibri" charset="0"/>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0583" y="1981200"/>
            <a:ext cx="7162834" cy="3949700"/>
          </a:xfrm>
          <a:prstGeom prst="rect">
            <a:avLst/>
          </a:prstGeom>
        </p:spPr>
      </p:pic>
    </p:spTree>
    <p:extLst>
      <p:ext uri="{BB962C8B-B14F-4D97-AF65-F5344CB8AC3E}">
        <p14:creationId xmlns:p14="http://schemas.microsoft.com/office/powerpoint/2010/main" val="82226275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Тело сообщения</a:t>
            </a:r>
            <a:endParaRPr lang="en-US" dirty="0"/>
          </a:p>
        </p:txBody>
      </p:sp>
      <p:sp>
        <p:nvSpPr>
          <p:cNvPr id="3" name="Скругленный прямоугольник 2"/>
          <p:cNvSpPr/>
          <p:nvPr/>
        </p:nvSpPr>
        <p:spPr>
          <a:xfrm>
            <a:off x="152400" y="609600"/>
            <a:ext cx="8839200" cy="1600200"/>
          </a:xfrm>
          <a:prstGeom prst="roundRect">
            <a:avLst/>
          </a:prstGeom>
          <a:solidFill>
            <a:schemeClr val="accent2">
              <a:lumMod val="5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just"/>
            <a:r>
              <a:rPr lang="ru-RU" dirty="0">
                <a:latin typeface="Calibri" panose="020F0502020204030204" pitchFamily="34" charset="0"/>
              </a:rPr>
              <a:t>Тело HTTP сообщения (</a:t>
            </a:r>
            <a:r>
              <a:rPr lang="ru-RU" dirty="0" err="1">
                <a:latin typeface="Calibri" panose="020F0502020204030204" pitchFamily="34" charset="0"/>
              </a:rPr>
              <a:t>message-body</a:t>
            </a:r>
            <a:r>
              <a:rPr lang="ru-RU" dirty="0">
                <a:latin typeface="Calibri" panose="020F0502020204030204" pitchFamily="34" charset="0"/>
              </a:rPr>
              <a:t>), если оно присутствует, используется для передачи сущности, связанной с запросом или ответом. Тело сообщения (</a:t>
            </a:r>
            <a:r>
              <a:rPr lang="ru-RU" dirty="0" err="1">
                <a:latin typeface="Calibri" panose="020F0502020204030204" pitchFamily="34" charset="0"/>
              </a:rPr>
              <a:t>message-body</a:t>
            </a:r>
            <a:r>
              <a:rPr lang="ru-RU" dirty="0">
                <a:latin typeface="Calibri" panose="020F0502020204030204" pitchFamily="34" charset="0"/>
              </a:rPr>
              <a:t>) отличается от тела сущности (</a:t>
            </a:r>
            <a:r>
              <a:rPr lang="ru-RU" dirty="0" err="1">
                <a:latin typeface="Calibri" panose="020F0502020204030204" pitchFamily="34" charset="0"/>
              </a:rPr>
              <a:t>entity-body</a:t>
            </a:r>
            <a:r>
              <a:rPr lang="ru-RU" dirty="0">
                <a:latin typeface="Calibri" panose="020F0502020204030204" pitchFamily="34" charset="0"/>
              </a:rPr>
              <a:t>) только в том случае, когда при передаче применяется кодирование, указанное в заголовке </a:t>
            </a:r>
            <a:r>
              <a:rPr lang="ru-RU" dirty="0" err="1">
                <a:latin typeface="Calibri" panose="020F0502020204030204" pitchFamily="34" charset="0"/>
              </a:rPr>
              <a:t>Transfer-Encoding</a:t>
            </a:r>
            <a:r>
              <a:rPr lang="ru-RU" dirty="0">
                <a:latin typeface="Calibri" panose="020F0502020204030204" pitchFamily="34" charset="0"/>
              </a:rPr>
              <a:t>. В остальных случаях тело сообщения идентично телу сущности</a:t>
            </a:r>
          </a:p>
        </p:txBody>
      </p:sp>
      <p:sp>
        <p:nvSpPr>
          <p:cNvPr id="5" name="Скругленный прямоугольник 4"/>
          <p:cNvSpPr/>
          <p:nvPr/>
        </p:nvSpPr>
        <p:spPr>
          <a:xfrm>
            <a:off x="152400" y="2316775"/>
            <a:ext cx="8839200" cy="1524000"/>
          </a:xfrm>
          <a:prstGeom prst="roundRect">
            <a:avLst/>
          </a:prstGeom>
          <a:solidFill>
            <a:schemeClr val="accent2">
              <a:lumMod val="5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just"/>
            <a:r>
              <a:rPr lang="ru-RU" dirty="0">
                <a:latin typeface="Calibri" panose="020F0502020204030204" pitchFamily="34" charset="0"/>
              </a:rPr>
              <a:t>Заголовок </a:t>
            </a:r>
            <a:r>
              <a:rPr lang="ru-RU" dirty="0" err="1">
                <a:latin typeface="Calibri" panose="020F0502020204030204" pitchFamily="34" charset="0"/>
              </a:rPr>
              <a:t>Transfer-Encoding</a:t>
            </a:r>
            <a:r>
              <a:rPr lang="ru-RU" dirty="0">
                <a:latin typeface="Calibri" panose="020F0502020204030204" pitchFamily="34" charset="0"/>
              </a:rPr>
              <a:t> должен отправляться для указания любого кодирования передачи, примененного приложением в целях гарантирования безопасной и правильной передачи сообщения. </a:t>
            </a:r>
            <a:r>
              <a:rPr lang="ru-RU" dirty="0" err="1">
                <a:latin typeface="Calibri" panose="020F0502020204030204" pitchFamily="34" charset="0"/>
              </a:rPr>
              <a:t>Transfer-Encoding</a:t>
            </a:r>
            <a:r>
              <a:rPr lang="ru-RU" dirty="0">
                <a:latin typeface="Calibri" panose="020F0502020204030204" pitchFamily="34" charset="0"/>
              </a:rPr>
              <a:t> - это свойство сообщения, а не сущности, и оно может быть добавлено или удалено любым приложением в цепочке запросов/ответов</a:t>
            </a:r>
          </a:p>
        </p:txBody>
      </p:sp>
      <p:sp>
        <p:nvSpPr>
          <p:cNvPr id="6" name="Скругленный прямоугольник 5"/>
          <p:cNvSpPr/>
          <p:nvPr/>
        </p:nvSpPr>
        <p:spPr>
          <a:xfrm>
            <a:off x="152400" y="3947750"/>
            <a:ext cx="8839200" cy="1302327"/>
          </a:xfrm>
          <a:prstGeom prst="roundRect">
            <a:avLst/>
          </a:prstGeom>
          <a:solidFill>
            <a:schemeClr val="accent2">
              <a:lumMod val="5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just"/>
            <a:r>
              <a:rPr lang="ru-RU" dirty="0">
                <a:latin typeface="Calibri" panose="020F0502020204030204" pitchFamily="34" charset="0"/>
              </a:rPr>
              <a:t>Присутствие тела сообщения в запросе отмечается добавлением к заголовкам запроса поля заголовка </a:t>
            </a:r>
            <a:r>
              <a:rPr lang="ru-RU" dirty="0" err="1">
                <a:latin typeface="Calibri" panose="020F0502020204030204" pitchFamily="34" charset="0"/>
              </a:rPr>
              <a:t>Content-Length</a:t>
            </a:r>
            <a:r>
              <a:rPr lang="ru-RU" dirty="0">
                <a:latin typeface="Calibri" panose="020F0502020204030204" pitchFamily="34" charset="0"/>
              </a:rPr>
              <a:t> или </a:t>
            </a:r>
            <a:r>
              <a:rPr lang="ru-RU" dirty="0" err="1">
                <a:latin typeface="Calibri" panose="020F0502020204030204" pitchFamily="34" charset="0"/>
              </a:rPr>
              <a:t>Transfer-Encoding</a:t>
            </a:r>
            <a:r>
              <a:rPr lang="ru-RU" dirty="0">
                <a:latin typeface="Calibri" panose="020F0502020204030204" pitchFamily="34" charset="0"/>
              </a:rPr>
              <a:t>. Тело сообщения (</a:t>
            </a:r>
            <a:r>
              <a:rPr lang="ru-RU" dirty="0" err="1">
                <a:latin typeface="Calibri" panose="020F0502020204030204" pitchFamily="34" charset="0"/>
              </a:rPr>
              <a:t>message-body</a:t>
            </a:r>
            <a:r>
              <a:rPr lang="ru-RU" dirty="0">
                <a:latin typeface="Calibri" panose="020F0502020204030204" pitchFamily="34" charset="0"/>
              </a:rPr>
              <a:t>) может быть добавлено в запрос только когда метод запроса допускает тело объекта (</a:t>
            </a:r>
            <a:r>
              <a:rPr lang="ru-RU" dirty="0" err="1">
                <a:latin typeface="Calibri" panose="020F0502020204030204" pitchFamily="34" charset="0"/>
              </a:rPr>
              <a:t>entity-body</a:t>
            </a:r>
            <a:r>
              <a:rPr lang="ru-RU" dirty="0">
                <a:latin typeface="Calibri" panose="020F0502020204030204" pitchFamily="34" charset="0"/>
              </a:rPr>
              <a:t>).</a:t>
            </a:r>
          </a:p>
        </p:txBody>
      </p:sp>
      <p:sp>
        <p:nvSpPr>
          <p:cNvPr id="7" name="Скругленный прямоугольник 6"/>
          <p:cNvSpPr/>
          <p:nvPr/>
        </p:nvSpPr>
        <p:spPr>
          <a:xfrm>
            <a:off x="152400" y="5357053"/>
            <a:ext cx="8839200" cy="967548"/>
          </a:xfrm>
          <a:prstGeom prst="roundRect">
            <a:avLst/>
          </a:prstGeom>
          <a:solidFill>
            <a:schemeClr val="accent2">
              <a:lumMod val="5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just"/>
            <a:r>
              <a:rPr lang="ru-RU" dirty="0">
                <a:latin typeface="Calibri" panose="020F0502020204030204" pitchFamily="34" charset="0"/>
              </a:rPr>
              <a:t>Все ответы содержат тело сообщения, возможно нулевой длины, кроме ответов на запрос методом HEAD и ответов с кодами статуса 1xx (Информационные), 204 (Нет содержимого, </a:t>
            </a:r>
            <a:r>
              <a:rPr lang="ru-RU" dirty="0" err="1">
                <a:latin typeface="Calibri" panose="020F0502020204030204" pitchFamily="34" charset="0"/>
              </a:rPr>
              <a:t>No</a:t>
            </a:r>
            <a:r>
              <a:rPr lang="ru-RU" dirty="0">
                <a:latin typeface="Calibri" panose="020F0502020204030204" pitchFamily="34" charset="0"/>
              </a:rPr>
              <a:t> </a:t>
            </a:r>
            <a:r>
              <a:rPr lang="ru-RU" dirty="0" err="1">
                <a:latin typeface="Calibri" panose="020F0502020204030204" pitchFamily="34" charset="0"/>
              </a:rPr>
              <a:t>Content</a:t>
            </a:r>
            <a:r>
              <a:rPr lang="ru-RU" dirty="0">
                <a:latin typeface="Calibri" panose="020F0502020204030204" pitchFamily="34" charset="0"/>
              </a:rPr>
              <a:t>), и 304 (Не модифицирован, </a:t>
            </a:r>
            <a:r>
              <a:rPr lang="ru-RU" dirty="0" err="1">
                <a:latin typeface="Calibri" panose="020F0502020204030204" pitchFamily="34" charset="0"/>
              </a:rPr>
              <a:t>Not</a:t>
            </a:r>
            <a:r>
              <a:rPr lang="ru-RU" dirty="0">
                <a:latin typeface="Calibri" panose="020F0502020204030204" pitchFamily="34" charset="0"/>
              </a:rPr>
              <a:t> </a:t>
            </a:r>
            <a:r>
              <a:rPr lang="ru-RU" dirty="0" err="1">
                <a:latin typeface="Calibri" panose="020F0502020204030204" pitchFamily="34" charset="0"/>
              </a:rPr>
              <a:t>Modified</a:t>
            </a:r>
            <a:r>
              <a:rPr lang="ru-RU" dirty="0">
                <a:latin typeface="Calibri" panose="020F0502020204030204" pitchFamily="34" charset="0"/>
              </a:rPr>
              <a:t>)</a:t>
            </a:r>
          </a:p>
        </p:txBody>
      </p:sp>
    </p:spTree>
    <p:extLst>
      <p:ext uri="{BB962C8B-B14F-4D97-AF65-F5344CB8AC3E}">
        <p14:creationId xmlns:p14="http://schemas.microsoft.com/office/powerpoint/2010/main" val="183855803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a:t>Common Gateway Interface</a:t>
            </a:r>
          </a:p>
        </p:txBody>
      </p:sp>
      <p:sp>
        <p:nvSpPr>
          <p:cNvPr id="3" name="Скругленный прямоугольник 2"/>
          <p:cNvSpPr/>
          <p:nvPr/>
        </p:nvSpPr>
        <p:spPr>
          <a:xfrm>
            <a:off x="152400" y="914400"/>
            <a:ext cx="8839200" cy="914400"/>
          </a:xfrm>
          <a:prstGeom prst="roundRect">
            <a:avLst/>
          </a:prstGeom>
          <a:solidFill>
            <a:schemeClr val="accent2">
              <a:lumMod val="5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just"/>
            <a:r>
              <a:rPr lang="ru-RU" dirty="0">
                <a:latin typeface="Calibri" panose="020F0502020204030204" pitchFamily="34" charset="0"/>
              </a:rPr>
              <a:t>CGI</a:t>
            </a:r>
            <a:r>
              <a:rPr lang="en-US" dirty="0">
                <a:latin typeface="Calibri" panose="020F0502020204030204" pitchFamily="34" charset="0"/>
              </a:rPr>
              <a:t> (</a:t>
            </a:r>
            <a:r>
              <a:rPr lang="ru-RU" dirty="0">
                <a:latin typeface="Calibri" panose="020F0502020204030204" pitchFamily="34" charset="0"/>
              </a:rPr>
              <a:t>Общий </a:t>
            </a:r>
            <a:r>
              <a:rPr lang="ru-RU" dirty="0" err="1">
                <a:latin typeface="Calibri" panose="020F0502020204030204" pitchFamily="34" charset="0"/>
              </a:rPr>
              <a:t>шлюзовый</a:t>
            </a:r>
            <a:r>
              <a:rPr lang="ru-RU" dirty="0">
                <a:latin typeface="Calibri" panose="020F0502020204030204" pitchFamily="34" charset="0"/>
              </a:rPr>
              <a:t> </a:t>
            </a:r>
            <a:r>
              <a:rPr lang="ru-RU" dirty="0" smtClean="0">
                <a:latin typeface="Calibri" panose="020F0502020204030204" pitchFamily="34" charset="0"/>
              </a:rPr>
              <a:t>интерфейс</a:t>
            </a:r>
            <a:r>
              <a:rPr lang="en-US" dirty="0" smtClean="0">
                <a:latin typeface="Calibri" panose="020F0502020204030204" pitchFamily="34" charset="0"/>
              </a:rPr>
              <a:t>)</a:t>
            </a:r>
            <a:r>
              <a:rPr lang="ru-RU" dirty="0">
                <a:latin typeface="Calibri" panose="020F0502020204030204" pitchFamily="34" charset="0"/>
              </a:rPr>
              <a:t> </a:t>
            </a:r>
            <a:r>
              <a:rPr lang="ru-RU" dirty="0" smtClean="0">
                <a:latin typeface="Calibri" panose="020F0502020204030204" pitchFamily="34" charset="0"/>
              </a:rPr>
              <a:t>–</a:t>
            </a:r>
            <a:r>
              <a:rPr lang="ru-RU" dirty="0" smtClean="0">
                <a:latin typeface="Calibri" panose="020F0502020204030204" pitchFamily="34" charset="0"/>
              </a:rPr>
              <a:t> </a:t>
            </a:r>
            <a:r>
              <a:rPr lang="ru-RU" dirty="0">
                <a:latin typeface="Calibri" panose="020F0502020204030204" pitchFamily="34" charset="0"/>
              </a:rPr>
              <a:t>это стандарт интерфейса, используемого для связи внешней программы с веб-сервером</a:t>
            </a:r>
          </a:p>
        </p:txBody>
      </p:sp>
      <p:sp>
        <p:nvSpPr>
          <p:cNvPr id="48" name="Скругленный прямоугольник 47"/>
          <p:cNvSpPr/>
          <p:nvPr/>
        </p:nvSpPr>
        <p:spPr>
          <a:xfrm>
            <a:off x="152400" y="2051957"/>
            <a:ext cx="8839200" cy="2514600"/>
          </a:xfrm>
          <a:prstGeom prst="roundRect">
            <a:avLst/>
          </a:prstGeom>
          <a:solidFill>
            <a:schemeClr val="accent2">
              <a:lumMod val="5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285750" indent="-285750" algn="just">
              <a:buFont typeface="Arial" panose="020B0604020202020204" pitchFamily="34" charset="0"/>
              <a:buChar char="•"/>
            </a:pPr>
            <a:r>
              <a:rPr lang="ru-RU" dirty="0">
                <a:latin typeface="Calibri" panose="020F0502020204030204" pitchFamily="34" charset="0"/>
              </a:rPr>
              <a:t>CGI это стандартный интерфейс, позволяющий выполнять серверные приложения, вызываемые через URL</a:t>
            </a:r>
          </a:p>
          <a:p>
            <a:pPr marL="285750" indent="-285750" algn="just">
              <a:buFont typeface="Arial" panose="020B0604020202020204" pitchFamily="34" charset="0"/>
              <a:buChar char="•"/>
            </a:pPr>
            <a:r>
              <a:rPr lang="ru-RU" dirty="0">
                <a:latin typeface="Calibri" panose="020F0502020204030204" pitchFamily="34" charset="0"/>
              </a:rPr>
              <a:t>входной информацией для таких приложений служит содержимое HTTP-заголовка или тело запроса</a:t>
            </a:r>
          </a:p>
          <a:p>
            <a:pPr marL="285750" indent="-285750" algn="just">
              <a:buFont typeface="Arial" panose="020B0604020202020204" pitchFamily="34" charset="0"/>
              <a:buChar char="•"/>
            </a:pPr>
            <a:r>
              <a:rPr lang="ru-RU" dirty="0">
                <a:latin typeface="Calibri" panose="020F0502020204030204" pitchFamily="34" charset="0"/>
              </a:rPr>
              <a:t>под CGI-программами понимают программы, написанные на любом языке программирования (С, C++, </a:t>
            </a:r>
            <a:r>
              <a:rPr lang="ru-RU" dirty="0" err="1">
                <a:latin typeface="Calibri" panose="020F0502020204030204" pitchFamily="34" charset="0"/>
              </a:rPr>
              <a:t>Perl</a:t>
            </a:r>
            <a:r>
              <a:rPr lang="ru-RU" dirty="0">
                <a:latin typeface="Calibri" panose="020F0502020204030204" pitchFamily="34" charset="0"/>
              </a:rPr>
              <a:t>, </a:t>
            </a:r>
            <a:r>
              <a:rPr lang="ru-RU" dirty="0" err="1">
                <a:latin typeface="Calibri" panose="020F0502020204030204" pitchFamily="34" charset="0"/>
              </a:rPr>
              <a:t>Pascal</a:t>
            </a:r>
            <a:r>
              <a:rPr lang="en-US" dirty="0">
                <a:latin typeface="Calibri" panose="020F0502020204030204" pitchFamily="34" charset="0"/>
              </a:rPr>
              <a:t> </a:t>
            </a:r>
            <a:r>
              <a:rPr lang="ru-RU" dirty="0">
                <a:latin typeface="Calibri" panose="020F0502020204030204" pitchFamily="34" charset="0"/>
              </a:rPr>
              <a:t>и т. д.), способного выполняться на </a:t>
            </a:r>
            <a:r>
              <a:rPr lang="ru-RU" dirty="0" err="1">
                <a:latin typeface="Calibri" panose="020F0502020204030204" pitchFamily="34" charset="0"/>
              </a:rPr>
              <a:t>Web</a:t>
            </a:r>
            <a:r>
              <a:rPr lang="ru-RU" dirty="0">
                <a:latin typeface="Calibri" panose="020F0502020204030204" pitchFamily="34" charset="0"/>
              </a:rPr>
              <a:t>-сервере</a:t>
            </a:r>
          </a:p>
        </p:txBody>
      </p:sp>
      <p:sp>
        <p:nvSpPr>
          <p:cNvPr id="49" name="Скругленный прямоугольник 48"/>
          <p:cNvSpPr/>
          <p:nvPr/>
        </p:nvSpPr>
        <p:spPr>
          <a:xfrm>
            <a:off x="152400" y="4800600"/>
            <a:ext cx="8839200" cy="914400"/>
          </a:xfrm>
          <a:prstGeom prst="roundRect">
            <a:avLst/>
          </a:prstGeom>
          <a:solidFill>
            <a:schemeClr val="accent2">
              <a:lumMod val="5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just"/>
            <a:r>
              <a:rPr lang="ru-RU" dirty="0">
                <a:latin typeface="Calibri" panose="020F0502020204030204" pitchFamily="34" charset="0"/>
              </a:rPr>
              <a:t>При каждом клиентском запросе сервер загружает CGU-приложение в отдельное адресное пространство, а затем инициирует его выполнение и выгрузку</a:t>
            </a:r>
          </a:p>
        </p:txBody>
      </p:sp>
    </p:spTree>
    <p:extLst>
      <p:ext uri="{BB962C8B-B14F-4D97-AF65-F5344CB8AC3E}">
        <p14:creationId xmlns:p14="http://schemas.microsoft.com/office/powerpoint/2010/main" val="15336179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Заголовок 5"/>
          <p:cNvSpPr>
            <a:spLocks noGrp="1"/>
          </p:cNvSpPr>
          <p:nvPr>
            <p:ph type="title"/>
          </p:nvPr>
        </p:nvSpPr>
        <p:spPr/>
        <p:txBody>
          <a:bodyPr/>
          <a:lstStyle/>
          <a:p>
            <a:r>
              <a:rPr lang="ru-RU" dirty="0"/>
              <a:t>Что такое </a:t>
            </a:r>
            <a:r>
              <a:rPr lang="en-US" dirty="0"/>
              <a:t>WWW?</a:t>
            </a:r>
          </a:p>
        </p:txBody>
      </p:sp>
      <p:pic>
        <p:nvPicPr>
          <p:cNvPr id="2" name="Рисунок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86200" y="842440"/>
            <a:ext cx="5098472" cy="3398981"/>
          </a:xfrm>
          <a:prstGeom prst="rect">
            <a:avLst/>
          </a:prstGeom>
        </p:spPr>
      </p:pic>
      <p:sp>
        <p:nvSpPr>
          <p:cNvPr id="7" name="Скругленный прямоугольник 6"/>
          <p:cNvSpPr/>
          <p:nvPr/>
        </p:nvSpPr>
        <p:spPr>
          <a:xfrm>
            <a:off x="190500" y="4419600"/>
            <a:ext cx="8794172" cy="1752600"/>
          </a:xfrm>
          <a:prstGeom prst="roundRect">
            <a:avLst/>
          </a:prstGeom>
          <a:solidFill>
            <a:schemeClr val="accent2">
              <a:lumMod val="50000"/>
            </a:schemeClr>
          </a:solidFill>
          <a:ln>
            <a:solidFill>
              <a:schemeClr val="accent2">
                <a:lumMod val="50000"/>
              </a:schemeClr>
            </a:solidFill>
          </a:ln>
          <a:effectLst/>
          <a:scene3d>
            <a:camera prst="orthographicFront"/>
            <a:lightRig rig="flat" dir="t"/>
          </a:scene3d>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txBody>
          <a:bodyPr spcFirstLastPara="0" vert="horz" wrap="square" lIns="98737" tIns="98737" rIns="98737" bIns="98737" numCol="1" spcCol="1270" anchor="ctr" anchorCtr="0">
            <a:noAutofit/>
          </a:bodyPr>
          <a:lstStyle/>
          <a:p>
            <a:pPr algn="just" eaLnBrk="0" hangingPunct="0">
              <a:spcBef>
                <a:spcPct val="30000"/>
              </a:spcBef>
              <a:defRPr/>
            </a:pPr>
            <a:r>
              <a:rPr lang="ru-RU" dirty="0">
                <a:solidFill>
                  <a:schemeClr val="bg1"/>
                </a:solidFill>
                <a:latin typeface="Calibri" panose="020F0502020204030204" pitchFamily="34" charset="0"/>
              </a:rPr>
              <a:t>Первый в мире сайт info.cern.ch появился 20 декабря 1990 года. Его создатель, Тим </a:t>
            </a:r>
            <a:r>
              <a:rPr lang="ru-RU" dirty="0" err="1">
                <a:solidFill>
                  <a:schemeClr val="bg1"/>
                </a:solidFill>
                <a:latin typeface="Calibri" panose="020F0502020204030204" pitchFamily="34" charset="0"/>
              </a:rPr>
              <a:t>Бернерс</a:t>
            </a:r>
            <a:r>
              <a:rPr lang="ru-RU" dirty="0">
                <a:solidFill>
                  <a:schemeClr val="bg1"/>
                </a:solidFill>
                <a:latin typeface="Calibri" panose="020F0502020204030204" pitchFamily="34" charset="0"/>
              </a:rPr>
              <a:t>-Ли, опубликовал на нем описание новой технологии </a:t>
            </a:r>
            <a:r>
              <a:rPr lang="ru-RU" dirty="0" err="1">
                <a:solidFill>
                  <a:schemeClr val="bg1"/>
                </a:solidFill>
                <a:latin typeface="Calibri" panose="020F0502020204030204" pitchFamily="34" charset="0"/>
              </a:rPr>
              <a:t>World</a:t>
            </a:r>
            <a:r>
              <a:rPr lang="ru-RU" dirty="0">
                <a:solidFill>
                  <a:schemeClr val="bg1"/>
                </a:solidFill>
                <a:latin typeface="Calibri" panose="020F0502020204030204" pitchFamily="34" charset="0"/>
              </a:rPr>
              <a:t> </a:t>
            </a:r>
            <a:r>
              <a:rPr lang="ru-RU" dirty="0" err="1">
                <a:solidFill>
                  <a:schemeClr val="bg1"/>
                </a:solidFill>
                <a:latin typeface="Calibri" panose="020F0502020204030204" pitchFamily="34" charset="0"/>
              </a:rPr>
              <a:t>Wide</a:t>
            </a:r>
            <a:r>
              <a:rPr lang="ru-RU" dirty="0">
                <a:solidFill>
                  <a:schemeClr val="bg1"/>
                </a:solidFill>
                <a:latin typeface="Calibri" panose="020F0502020204030204" pitchFamily="34" charset="0"/>
              </a:rPr>
              <a:t> </a:t>
            </a:r>
            <a:r>
              <a:rPr lang="ru-RU" dirty="0" err="1">
                <a:solidFill>
                  <a:schemeClr val="bg1"/>
                </a:solidFill>
                <a:latin typeface="Calibri" panose="020F0502020204030204" pitchFamily="34" charset="0"/>
              </a:rPr>
              <a:t>Web</a:t>
            </a:r>
            <a:r>
              <a:rPr lang="ru-RU" dirty="0">
                <a:solidFill>
                  <a:schemeClr val="bg1"/>
                </a:solidFill>
                <a:latin typeface="Calibri" panose="020F0502020204030204" pitchFamily="34" charset="0"/>
              </a:rPr>
              <a:t>, основанной на протоколе передачи данных HTTP, системе адресации URI и языке гипертекстовой разметки HTML. Также на сайте были описаны принципы установки и работы серверов и браузеров.</a:t>
            </a:r>
            <a:endParaRPr lang="en-US" dirty="0">
              <a:solidFill>
                <a:schemeClr val="bg1"/>
              </a:solidFill>
              <a:latin typeface="Calibri" panose="020F0502020204030204" pitchFamily="34" charset="0"/>
            </a:endParaRPr>
          </a:p>
        </p:txBody>
      </p:sp>
    </p:spTree>
    <p:extLst>
      <p:ext uri="{BB962C8B-B14F-4D97-AF65-F5344CB8AC3E}">
        <p14:creationId xmlns:p14="http://schemas.microsoft.com/office/powerpoint/2010/main" val="304586026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a:t>Common Gateway Interface</a:t>
            </a:r>
          </a:p>
        </p:txBody>
      </p:sp>
      <p:sp>
        <p:nvSpPr>
          <p:cNvPr id="3" name="Скругленный прямоугольник 2"/>
          <p:cNvSpPr/>
          <p:nvPr/>
        </p:nvSpPr>
        <p:spPr>
          <a:xfrm>
            <a:off x="152400" y="855943"/>
            <a:ext cx="8839200" cy="1600200"/>
          </a:xfrm>
          <a:prstGeom prst="roundRect">
            <a:avLst/>
          </a:prstGeom>
          <a:solidFill>
            <a:schemeClr val="accent2">
              <a:lumMod val="5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just"/>
            <a:r>
              <a:rPr lang="ru-RU" dirty="0">
                <a:latin typeface="Calibri" panose="020F0502020204030204" pitchFamily="34" charset="0"/>
              </a:rPr>
              <a:t>Программа CGI - это консольное приложение, работающее в среде операционной системы сервера </a:t>
            </a:r>
            <a:r>
              <a:rPr lang="ru-RU" dirty="0" err="1">
                <a:latin typeface="Calibri" panose="020F0502020204030204" pitchFamily="34" charset="0"/>
              </a:rPr>
              <a:t>Web</a:t>
            </a:r>
            <a:r>
              <a:rPr lang="ru-RU" dirty="0">
                <a:latin typeface="Calibri" panose="020F0502020204030204" pitchFamily="34" charset="0"/>
              </a:rPr>
              <a:t> и осуществляющее обмен данными через стандартные потоки ввода и вывода. Такое приложение запускается только по запросу пользователя, когда к нему выполняется обращение из документа HTML. Окончив обработку запроса пользователя, программа CGI завершается</a:t>
            </a:r>
          </a:p>
        </p:txBody>
      </p:sp>
      <p:grpSp>
        <p:nvGrpSpPr>
          <p:cNvPr id="101" name="Группа 100"/>
          <p:cNvGrpSpPr/>
          <p:nvPr/>
        </p:nvGrpSpPr>
        <p:grpSpPr>
          <a:xfrm>
            <a:off x="38100" y="2895183"/>
            <a:ext cx="8953500" cy="2895600"/>
            <a:chOff x="190500" y="2514600"/>
            <a:chExt cx="8953500" cy="2895600"/>
          </a:xfrm>
        </p:grpSpPr>
        <p:grpSp>
          <p:nvGrpSpPr>
            <p:cNvPr id="8" name="Группа 7"/>
            <p:cNvGrpSpPr/>
            <p:nvPr/>
          </p:nvGrpSpPr>
          <p:grpSpPr>
            <a:xfrm>
              <a:off x="190500" y="2819400"/>
              <a:ext cx="8763002" cy="2209800"/>
              <a:chOff x="152400" y="734197"/>
              <a:chExt cx="8763002" cy="2209800"/>
            </a:xfrm>
          </p:grpSpPr>
          <p:grpSp>
            <p:nvGrpSpPr>
              <p:cNvPr id="9" name="Группа 8"/>
              <p:cNvGrpSpPr/>
              <p:nvPr/>
            </p:nvGrpSpPr>
            <p:grpSpPr>
              <a:xfrm>
                <a:off x="3619500" y="734197"/>
                <a:ext cx="5295902" cy="2209800"/>
                <a:chOff x="-352427" y="1059873"/>
                <a:chExt cx="9267827" cy="3200400"/>
              </a:xfrm>
            </p:grpSpPr>
            <p:grpSp>
              <p:nvGrpSpPr>
                <p:cNvPr id="24" name="Группа 23"/>
                <p:cNvGrpSpPr/>
                <p:nvPr/>
              </p:nvGrpSpPr>
              <p:grpSpPr>
                <a:xfrm>
                  <a:off x="1095372" y="1059873"/>
                  <a:ext cx="1371599" cy="3200400"/>
                  <a:chOff x="-2486028" y="1066800"/>
                  <a:chExt cx="1371599" cy="3200400"/>
                </a:xfrm>
              </p:grpSpPr>
              <p:sp>
                <p:nvSpPr>
                  <p:cNvPr id="41" name="Скругленный прямоугольник 40"/>
                  <p:cNvSpPr/>
                  <p:nvPr/>
                </p:nvSpPr>
                <p:spPr>
                  <a:xfrm>
                    <a:off x="-2486028" y="1066800"/>
                    <a:ext cx="1371599" cy="3200400"/>
                  </a:xfrm>
                  <a:prstGeom prst="roundRect">
                    <a:avLst/>
                  </a:prstGeom>
                  <a:solidFill>
                    <a:schemeClr val="accent2">
                      <a:lumMod val="5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just"/>
                    <a:endParaRPr lang="en-US" dirty="0">
                      <a:latin typeface="Calibri" panose="020F0502020204030204" pitchFamily="34" charset="0"/>
                    </a:endParaRPr>
                  </a:p>
                </p:txBody>
              </p:sp>
              <p:sp>
                <p:nvSpPr>
                  <p:cNvPr id="42" name="Скругленный прямоугольник 41"/>
                  <p:cNvSpPr/>
                  <p:nvPr/>
                </p:nvSpPr>
                <p:spPr>
                  <a:xfrm>
                    <a:off x="-2409828" y="1371600"/>
                    <a:ext cx="1219200" cy="152401"/>
                  </a:xfrm>
                  <a:prstGeom prst="roundRect">
                    <a:avLst/>
                  </a:prstGeom>
                  <a:solidFill>
                    <a:schemeClr val="accent2">
                      <a:lumMod val="50000"/>
                    </a:schemeClr>
                  </a:solidFill>
                  <a:ln w="381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just"/>
                    <a:endParaRPr lang="en-US" dirty="0">
                      <a:latin typeface="Calibri" panose="020F0502020204030204" pitchFamily="34" charset="0"/>
                    </a:endParaRPr>
                  </a:p>
                </p:txBody>
              </p:sp>
              <p:sp>
                <p:nvSpPr>
                  <p:cNvPr id="43" name="Скругленный прямоугольник 42"/>
                  <p:cNvSpPr/>
                  <p:nvPr/>
                </p:nvSpPr>
                <p:spPr>
                  <a:xfrm>
                    <a:off x="-2409828" y="1676400"/>
                    <a:ext cx="1219201" cy="152401"/>
                  </a:xfrm>
                  <a:prstGeom prst="roundRect">
                    <a:avLst/>
                  </a:prstGeom>
                  <a:solidFill>
                    <a:schemeClr val="accent2">
                      <a:lumMod val="50000"/>
                    </a:schemeClr>
                  </a:solidFill>
                  <a:ln w="381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just"/>
                    <a:endParaRPr lang="en-US" dirty="0">
                      <a:latin typeface="Calibri" panose="020F0502020204030204" pitchFamily="34" charset="0"/>
                    </a:endParaRPr>
                  </a:p>
                </p:txBody>
              </p:sp>
              <p:sp>
                <p:nvSpPr>
                  <p:cNvPr id="44" name="Скругленный прямоугольник 43"/>
                  <p:cNvSpPr/>
                  <p:nvPr/>
                </p:nvSpPr>
                <p:spPr>
                  <a:xfrm>
                    <a:off x="-2409828" y="1981199"/>
                    <a:ext cx="1219201" cy="152401"/>
                  </a:xfrm>
                  <a:prstGeom prst="roundRect">
                    <a:avLst/>
                  </a:prstGeom>
                  <a:solidFill>
                    <a:schemeClr val="accent2">
                      <a:lumMod val="50000"/>
                    </a:schemeClr>
                  </a:solidFill>
                  <a:ln w="381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just"/>
                    <a:endParaRPr lang="en-US" dirty="0">
                      <a:latin typeface="Calibri" panose="020F0502020204030204" pitchFamily="34" charset="0"/>
                    </a:endParaRPr>
                  </a:p>
                </p:txBody>
              </p:sp>
              <p:sp>
                <p:nvSpPr>
                  <p:cNvPr id="45" name="Скругленный прямоугольник 44"/>
                  <p:cNvSpPr/>
                  <p:nvPr/>
                </p:nvSpPr>
                <p:spPr>
                  <a:xfrm>
                    <a:off x="-2409828" y="2286001"/>
                    <a:ext cx="1219201" cy="152401"/>
                  </a:xfrm>
                  <a:prstGeom prst="roundRect">
                    <a:avLst/>
                  </a:prstGeom>
                  <a:solidFill>
                    <a:schemeClr val="accent2">
                      <a:lumMod val="50000"/>
                    </a:schemeClr>
                  </a:solidFill>
                  <a:ln w="381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just"/>
                    <a:endParaRPr lang="en-US" dirty="0">
                      <a:latin typeface="Calibri" panose="020F0502020204030204" pitchFamily="34" charset="0"/>
                    </a:endParaRPr>
                  </a:p>
                </p:txBody>
              </p:sp>
              <p:sp>
                <p:nvSpPr>
                  <p:cNvPr id="46" name="Скругленный прямоугольник 45"/>
                  <p:cNvSpPr/>
                  <p:nvPr/>
                </p:nvSpPr>
                <p:spPr>
                  <a:xfrm>
                    <a:off x="-2409828" y="2590800"/>
                    <a:ext cx="1219201" cy="152401"/>
                  </a:xfrm>
                  <a:prstGeom prst="roundRect">
                    <a:avLst/>
                  </a:prstGeom>
                  <a:solidFill>
                    <a:schemeClr val="accent2">
                      <a:lumMod val="50000"/>
                    </a:schemeClr>
                  </a:solidFill>
                  <a:ln w="381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just"/>
                    <a:endParaRPr lang="en-US" dirty="0">
                      <a:latin typeface="Calibri" panose="020F0502020204030204" pitchFamily="34" charset="0"/>
                    </a:endParaRPr>
                  </a:p>
                </p:txBody>
              </p:sp>
              <p:sp>
                <p:nvSpPr>
                  <p:cNvPr id="47" name="Скругленный прямоугольник 46"/>
                  <p:cNvSpPr/>
                  <p:nvPr/>
                </p:nvSpPr>
                <p:spPr>
                  <a:xfrm rot="16200000">
                    <a:off x="-1929915" y="3901586"/>
                    <a:ext cx="259375" cy="76202"/>
                  </a:xfrm>
                  <a:prstGeom prst="roundRect">
                    <a:avLst/>
                  </a:prstGeom>
                  <a:solidFill>
                    <a:schemeClr val="bg1"/>
                  </a:solidFill>
                  <a:ln w="571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just"/>
                    <a:endParaRPr lang="en-US" dirty="0">
                      <a:latin typeface="Calibri" panose="020F0502020204030204" pitchFamily="34" charset="0"/>
                    </a:endParaRPr>
                  </a:p>
                </p:txBody>
              </p:sp>
            </p:grpSp>
            <p:sp>
              <p:nvSpPr>
                <p:cNvPr id="34" name="Скругленный прямоугольник 33"/>
                <p:cNvSpPr/>
                <p:nvPr/>
              </p:nvSpPr>
              <p:spPr>
                <a:xfrm>
                  <a:off x="5562422" y="1059873"/>
                  <a:ext cx="3352978" cy="3200400"/>
                </a:xfrm>
                <a:prstGeom prst="roundRect">
                  <a:avLst/>
                </a:prstGeom>
                <a:solidFill>
                  <a:schemeClr val="accent2">
                    <a:lumMod val="5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just"/>
                  <a:endParaRPr lang="en-US" dirty="0">
                    <a:latin typeface="Calibri" panose="020F0502020204030204" pitchFamily="34" charset="0"/>
                  </a:endParaRPr>
                </a:p>
              </p:txBody>
            </p:sp>
            <p:grpSp>
              <p:nvGrpSpPr>
                <p:cNvPr id="26" name="Группа 25"/>
                <p:cNvGrpSpPr/>
                <p:nvPr/>
              </p:nvGrpSpPr>
              <p:grpSpPr>
                <a:xfrm>
                  <a:off x="-352427" y="1059873"/>
                  <a:ext cx="1371599" cy="3200400"/>
                  <a:chOff x="-2486026" y="1066800"/>
                  <a:chExt cx="1371599" cy="3200400"/>
                </a:xfrm>
              </p:grpSpPr>
              <p:sp>
                <p:nvSpPr>
                  <p:cNvPr id="27" name="Скругленный прямоугольник 26"/>
                  <p:cNvSpPr/>
                  <p:nvPr/>
                </p:nvSpPr>
                <p:spPr>
                  <a:xfrm>
                    <a:off x="-2486026" y="1066800"/>
                    <a:ext cx="1371599" cy="3200400"/>
                  </a:xfrm>
                  <a:prstGeom prst="roundRect">
                    <a:avLst/>
                  </a:prstGeom>
                  <a:solidFill>
                    <a:schemeClr val="accent2">
                      <a:lumMod val="5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just"/>
                    <a:endParaRPr lang="en-US" dirty="0">
                      <a:latin typeface="Calibri" panose="020F0502020204030204" pitchFamily="34" charset="0"/>
                    </a:endParaRPr>
                  </a:p>
                </p:txBody>
              </p:sp>
              <p:sp>
                <p:nvSpPr>
                  <p:cNvPr id="28" name="Скругленный прямоугольник 27"/>
                  <p:cNvSpPr/>
                  <p:nvPr/>
                </p:nvSpPr>
                <p:spPr>
                  <a:xfrm>
                    <a:off x="-2409827" y="1371600"/>
                    <a:ext cx="1219198" cy="152401"/>
                  </a:xfrm>
                  <a:prstGeom prst="roundRect">
                    <a:avLst/>
                  </a:prstGeom>
                  <a:solidFill>
                    <a:schemeClr val="accent2">
                      <a:lumMod val="50000"/>
                    </a:schemeClr>
                  </a:solidFill>
                  <a:ln w="381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just"/>
                    <a:endParaRPr lang="en-US" dirty="0">
                      <a:latin typeface="Calibri" panose="020F0502020204030204" pitchFamily="34" charset="0"/>
                    </a:endParaRPr>
                  </a:p>
                </p:txBody>
              </p:sp>
              <p:sp>
                <p:nvSpPr>
                  <p:cNvPr id="29" name="Скругленный прямоугольник 28"/>
                  <p:cNvSpPr/>
                  <p:nvPr/>
                </p:nvSpPr>
                <p:spPr>
                  <a:xfrm>
                    <a:off x="-2409827" y="1676400"/>
                    <a:ext cx="1219200" cy="152401"/>
                  </a:xfrm>
                  <a:prstGeom prst="roundRect">
                    <a:avLst/>
                  </a:prstGeom>
                  <a:solidFill>
                    <a:schemeClr val="accent2">
                      <a:lumMod val="50000"/>
                    </a:schemeClr>
                  </a:solidFill>
                  <a:ln w="381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just"/>
                    <a:endParaRPr lang="en-US" dirty="0">
                      <a:latin typeface="Calibri" panose="020F0502020204030204" pitchFamily="34" charset="0"/>
                    </a:endParaRPr>
                  </a:p>
                </p:txBody>
              </p:sp>
              <p:sp>
                <p:nvSpPr>
                  <p:cNvPr id="30" name="Скругленный прямоугольник 29"/>
                  <p:cNvSpPr/>
                  <p:nvPr/>
                </p:nvSpPr>
                <p:spPr>
                  <a:xfrm>
                    <a:off x="-2409827" y="1981199"/>
                    <a:ext cx="1219200" cy="152401"/>
                  </a:xfrm>
                  <a:prstGeom prst="roundRect">
                    <a:avLst/>
                  </a:prstGeom>
                  <a:solidFill>
                    <a:schemeClr val="accent2">
                      <a:lumMod val="50000"/>
                    </a:schemeClr>
                  </a:solidFill>
                  <a:ln w="381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just"/>
                    <a:endParaRPr lang="en-US" dirty="0">
                      <a:latin typeface="Calibri" panose="020F0502020204030204" pitchFamily="34" charset="0"/>
                    </a:endParaRPr>
                  </a:p>
                </p:txBody>
              </p:sp>
              <p:sp>
                <p:nvSpPr>
                  <p:cNvPr id="31" name="Скругленный прямоугольник 30"/>
                  <p:cNvSpPr/>
                  <p:nvPr/>
                </p:nvSpPr>
                <p:spPr>
                  <a:xfrm>
                    <a:off x="-2409829" y="2286001"/>
                    <a:ext cx="1219200" cy="152401"/>
                  </a:xfrm>
                  <a:prstGeom prst="roundRect">
                    <a:avLst/>
                  </a:prstGeom>
                  <a:solidFill>
                    <a:schemeClr val="accent2">
                      <a:lumMod val="50000"/>
                    </a:schemeClr>
                  </a:solidFill>
                  <a:ln w="381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just"/>
                    <a:endParaRPr lang="en-US" dirty="0">
                      <a:latin typeface="Calibri" panose="020F0502020204030204" pitchFamily="34" charset="0"/>
                    </a:endParaRPr>
                  </a:p>
                </p:txBody>
              </p:sp>
              <p:sp>
                <p:nvSpPr>
                  <p:cNvPr id="32" name="Скругленный прямоугольник 31"/>
                  <p:cNvSpPr/>
                  <p:nvPr/>
                </p:nvSpPr>
                <p:spPr>
                  <a:xfrm>
                    <a:off x="-2409827" y="2590800"/>
                    <a:ext cx="1219200" cy="152401"/>
                  </a:xfrm>
                  <a:prstGeom prst="roundRect">
                    <a:avLst/>
                  </a:prstGeom>
                  <a:solidFill>
                    <a:schemeClr val="accent2">
                      <a:lumMod val="50000"/>
                    </a:schemeClr>
                  </a:solidFill>
                  <a:ln w="381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just"/>
                    <a:endParaRPr lang="en-US" dirty="0">
                      <a:latin typeface="Calibri" panose="020F0502020204030204" pitchFamily="34" charset="0"/>
                    </a:endParaRPr>
                  </a:p>
                </p:txBody>
              </p:sp>
              <p:sp>
                <p:nvSpPr>
                  <p:cNvPr id="33" name="Скругленный прямоугольник 32"/>
                  <p:cNvSpPr/>
                  <p:nvPr/>
                </p:nvSpPr>
                <p:spPr>
                  <a:xfrm rot="16200000">
                    <a:off x="-1929915" y="3901586"/>
                    <a:ext cx="259375" cy="76202"/>
                  </a:xfrm>
                  <a:prstGeom prst="roundRect">
                    <a:avLst/>
                  </a:prstGeom>
                  <a:solidFill>
                    <a:schemeClr val="bg1"/>
                  </a:solidFill>
                  <a:ln w="571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just"/>
                    <a:endParaRPr lang="en-US" dirty="0">
                      <a:latin typeface="Calibri" panose="020F0502020204030204" pitchFamily="34" charset="0"/>
                    </a:endParaRPr>
                  </a:p>
                </p:txBody>
              </p:sp>
            </p:grpSp>
          </p:grpSp>
          <p:grpSp>
            <p:nvGrpSpPr>
              <p:cNvPr id="10" name="Группа 9"/>
              <p:cNvGrpSpPr/>
              <p:nvPr/>
            </p:nvGrpSpPr>
            <p:grpSpPr>
              <a:xfrm>
                <a:off x="152400" y="1424185"/>
                <a:ext cx="1981200" cy="1233055"/>
                <a:chOff x="66675" y="2021774"/>
                <a:chExt cx="3914775" cy="2382450"/>
              </a:xfrm>
            </p:grpSpPr>
            <p:sp>
              <p:nvSpPr>
                <p:cNvPr id="16" name="Прямоугольник с двумя скругленными соседними углами 15"/>
                <p:cNvSpPr/>
                <p:nvPr/>
              </p:nvSpPr>
              <p:spPr>
                <a:xfrm>
                  <a:off x="271464" y="2021774"/>
                  <a:ext cx="3505199" cy="2247862"/>
                </a:xfrm>
                <a:prstGeom prst="round2SameRect">
                  <a:avLst/>
                </a:prstGeom>
                <a:solidFill>
                  <a:schemeClr val="accent2">
                    <a:lumMod val="5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just"/>
                  <a:endParaRPr lang="en-US" dirty="0">
                    <a:latin typeface="Calibri" panose="020F0502020204030204" pitchFamily="34" charset="0"/>
                  </a:endParaRPr>
                </a:p>
              </p:txBody>
            </p:sp>
            <p:sp>
              <p:nvSpPr>
                <p:cNvPr id="17" name="Прямоугольник с двумя скругленными соседними углами 16"/>
                <p:cNvSpPr/>
                <p:nvPr/>
              </p:nvSpPr>
              <p:spPr>
                <a:xfrm rot="10800000">
                  <a:off x="66675" y="4099423"/>
                  <a:ext cx="3914775" cy="304801"/>
                </a:xfrm>
                <a:prstGeom prst="round2SameRect">
                  <a:avLst/>
                </a:prstGeom>
                <a:solidFill>
                  <a:schemeClr val="accent2">
                    <a:lumMod val="50000"/>
                  </a:schemeClr>
                </a:solidFill>
                <a:ln w="381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just"/>
                  <a:endParaRPr lang="en-US" dirty="0">
                    <a:latin typeface="Calibri" panose="020F0502020204030204" pitchFamily="34" charset="0"/>
                  </a:endParaRPr>
                </a:p>
              </p:txBody>
            </p:sp>
            <p:sp>
              <p:nvSpPr>
                <p:cNvPr id="18" name="Прямоугольник с двумя скругленными соседними углами 17"/>
                <p:cNvSpPr/>
                <p:nvPr/>
              </p:nvSpPr>
              <p:spPr>
                <a:xfrm>
                  <a:off x="271462" y="2035629"/>
                  <a:ext cx="3505200" cy="389906"/>
                </a:xfrm>
                <a:prstGeom prst="round2SameRect">
                  <a:avLst/>
                </a:prstGeom>
                <a:solidFill>
                  <a:schemeClr val="accent2">
                    <a:lumMod val="50000"/>
                  </a:schemeClr>
                </a:solidFill>
                <a:ln w="381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just"/>
                  <a:endParaRPr lang="en-US" dirty="0">
                    <a:latin typeface="Calibri" panose="020F0502020204030204" pitchFamily="34" charset="0"/>
                  </a:endParaRPr>
                </a:p>
              </p:txBody>
            </p:sp>
            <p:sp>
              <p:nvSpPr>
                <p:cNvPr id="19" name="Овал 18"/>
                <p:cNvSpPr/>
                <p:nvPr/>
              </p:nvSpPr>
              <p:spPr>
                <a:xfrm>
                  <a:off x="1981200" y="2156361"/>
                  <a:ext cx="152400" cy="134587"/>
                </a:xfrm>
                <a:prstGeom prst="ellipse">
                  <a:avLst/>
                </a:prstGeom>
                <a:solidFill>
                  <a:schemeClr val="bg1"/>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just"/>
                  <a:endParaRPr lang="en-US" dirty="0">
                    <a:latin typeface="Calibri" panose="020F0502020204030204" pitchFamily="34" charset="0"/>
                  </a:endParaRPr>
                </a:p>
              </p:txBody>
            </p:sp>
            <p:sp>
              <p:nvSpPr>
                <p:cNvPr id="20" name="Скругленный прямоугольник 19"/>
                <p:cNvSpPr/>
                <p:nvPr/>
              </p:nvSpPr>
              <p:spPr>
                <a:xfrm>
                  <a:off x="2245949" y="2290948"/>
                  <a:ext cx="1633105" cy="2082190"/>
                </a:xfrm>
                <a:prstGeom prst="roundRect">
                  <a:avLst/>
                </a:prstGeom>
                <a:solidFill>
                  <a:schemeClr val="accent2">
                    <a:lumMod val="50000"/>
                  </a:schemeClr>
                </a:solidFill>
                <a:ln w="381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just"/>
                  <a:endParaRPr lang="en-US" dirty="0">
                    <a:latin typeface="Calibri" panose="020F0502020204030204" pitchFamily="34" charset="0"/>
                  </a:endParaRPr>
                </a:p>
              </p:txBody>
            </p:sp>
            <p:sp>
              <p:nvSpPr>
                <p:cNvPr id="21" name="Овал 20"/>
                <p:cNvSpPr/>
                <p:nvPr/>
              </p:nvSpPr>
              <p:spPr>
                <a:xfrm flipV="1">
                  <a:off x="2362200" y="2439390"/>
                  <a:ext cx="152400" cy="120732"/>
                </a:xfrm>
                <a:prstGeom prst="ellipse">
                  <a:avLst/>
                </a:prstGeom>
                <a:solidFill>
                  <a:schemeClr val="bg1"/>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just"/>
                  <a:endParaRPr lang="en-US" dirty="0">
                    <a:latin typeface="Calibri" panose="020F0502020204030204" pitchFamily="34" charset="0"/>
                  </a:endParaRPr>
                </a:p>
              </p:txBody>
            </p:sp>
            <p:sp>
              <p:nvSpPr>
                <p:cNvPr id="22" name="Скругленный прямоугольник 21"/>
                <p:cNvSpPr/>
                <p:nvPr/>
              </p:nvSpPr>
              <p:spPr>
                <a:xfrm>
                  <a:off x="3292509" y="3200400"/>
                  <a:ext cx="669890" cy="1181642"/>
                </a:xfrm>
                <a:prstGeom prst="roundRect">
                  <a:avLst/>
                </a:prstGeom>
                <a:solidFill>
                  <a:schemeClr val="accent2">
                    <a:lumMod val="50000"/>
                  </a:schemeClr>
                </a:solidFill>
                <a:ln w="381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just"/>
                  <a:endParaRPr lang="en-US" dirty="0">
                    <a:latin typeface="Calibri" panose="020F0502020204030204" pitchFamily="34" charset="0"/>
                  </a:endParaRPr>
                </a:p>
              </p:txBody>
            </p:sp>
            <p:sp>
              <p:nvSpPr>
                <p:cNvPr id="23" name="Овал 22"/>
                <p:cNvSpPr/>
                <p:nvPr/>
              </p:nvSpPr>
              <p:spPr>
                <a:xfrm flipV="1">
                  <a:off x="3551255" y="4158849"/>
                  <a:ext cx="152400" cy="120732"/>
                </a:xfrm>
                <a:prstGeom prst="ellipse">
                  <a:avLst/>
                </a:prstGeom>
                <a:solidFill>
                  <a:schemeClr val="bg1"/>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just"/>
                  <a:endParaRPr lang="en-US" dirty="0">
                    <a:latin typeface="Calibri" panose="020F0502020204030204" pitchFamily="34" charset="0"/>
                  </a:endParaRPr>
                </a:p>
              </p:txBody>
            </p:sp>
          </p:grpSp>
          <p:cxnSp>
            <p:nvCxnSpPr>
              <p:cNvPr id="11" name="Прямая со стрелкой 10"/>
              <p:cNvCxnSpPr/>
              <p:nvPr/>
            </p:nvCxnSpPr>
            <p:spPr>
              <a:xfrm flipV="1">
                <a:off x="2095500" y="1719435"/>
                <a:ext cx="1518207" cy="11599"/>
              </a:xfrm>
              <a:prstGeom prst="straightConnector1">
                <a:avLst/>
              </a:prstGeom>
              <a:ln w="57150">
                <a:solidFill>
                  <a:schemeClr val="accent2">
                    <a:lumMod val="50000"/>
                  </a:schemeClr>
                </a:solidFill>
                <a:prstDash val="sysDot"/>
                <a:tailEnd type="triangle"/>
              </a:ln>
              <a:effectLst/>
            </p:spPr>
            <p:style>
              <a:lnRef idx="2">
                <a:schemeClr val="accent1"/>
              </a:lnRef>
              <a:fillRef idx="0">
                <a:schemeClr val="accent1"/>
              </a:fillRef>
              <a:effectRef idx="1">
                <a:schemeClr val="accent1"/>
              </a:effectRef>
              <a:fontRef idx="minor">
                <a:schemeClr val="tx1"/>
              </a:fontRef>
            </p:style>
          </p:cxnSp>
          <p:cxnSp>
            <p:nvCxnSpPr>
              <p:cNvPr id="12" name="Прямая со стрелкой 11"/>
              <p:cNvCxnSpPr/>
              <p:nvPr/>
            </p:nvCxnSpPr>
            <p:spPr>
              <a:xfrm flipH="1" flipV="1">
                <a:off x="2095501" y="2187522"/>
                <a:ext cx="1518206" cy="7348"/>
              </a:xfrm>
              <a:prstGeom prst="straightConnector1">
                <a:avLst/>
              </a:prstGeom>
              <a:ln w="57150">
                <a:solidFill>
                  <a:schemeClr val="accent2">
                    <a:lumMod val="50000"/>
                  </a:schemeClr>
                </a:solidFill>
                <a:prstDash val="sysDot"/>
                <a:tailEnd type="triangle"/>
              </a:ln>
              <a:effectLst/>
            </p:spPr>
            <p:style>
              <a:lnRef idx="2">
                <a:schemeClr val="accent1"/>
              </a:lnRef>
              <a:fillRef idx="0">
                <a:schemeClr val="accent1"/>
              </a:fillRef>
              <a:effectRef idx="1">
                <a:schemeClr val="accent1"/>
              </a:effectRef>
              <a:fontRef idx="minor">
                <a:schemeClr val="tx1"/>
              </a:fontRef>
            </p:style>
          </p:cxnSp>
        </p:grpSp>
        <p:sp>
          <p:nvSpPr>
            <p:cNvPr id="50" name="TextBox 49"/>
            <p:cNvSpPr txBox="1"/>
            <p:nvPr/>
          </p:nvSpPr>
          <p:spPr>
            <a:xfrm>
              <a:off x="7299404" y="2895184"/>
              <a:ext cx="1306768" cy="338554"/>
            </a:xfrm>
            <a:prstGeom prst="rect">
              <a:avLst/>
            </a:prstGeom>
            <a:noFill/>
          </p:spPr>
          <p:txBody>
            <a:bodyPr wrap="none" rtlCol="0">
              <a:spAutoFit/>
            </a:bodyPr>
            <a:lstStyle/>
            <a:p>
              <a:pPr algn="ctr"/>
              <a:r>
                <a:rPr lang="en-US" sz="1600" b="1" dirty="0">
                  <a:solidFill>
                    <a:schemeClr val="bg1"/>
                  </a:solidFill>
                  <a:latin typeface="Consolas" panose="020B0609020204030204" pitchFamily="49" charset="0"/>
                  <a:cs typeface="Consolas" panose="020B0609020204030204" pitchFamily="49" charset="0"/>
                </a:rPr>
                <a:t>CGI script</a:t>
              </a:r>
            </a:p>
          </p:txBody>
        </p:sp>
        <p:sp>
          <p:nvSpPr>
            <p:cNvPr id="51" name="TextBox 50"/>
            <p:cNvSpPr txBox="1"/>
            <p:nvPr/>
          </p:nvSpPr>
          <p:spPr>
            <a:xfrm>
              <a:off x="7510437" y="3404831"/>
              <a:ext cx="970137" cy="338554"/>
            </a:xfrm>
            <a:prstGeom prst="rect">
              <a:avLst/>
            </a:prstGeom>
            <a:noFill/>
          </p:spPr>
          <p:txBody>
            <a:bodyPr wrap="none" rtlCol="0">
              <a:spAutoFit/>
            </a:bodyPr>
            <a:lstStyle/>
            <a:p>
              <a:r>
                <a:rPr lang="en-US" sz="1600" b="1" dirty="0">
                  <a:solidFill>
                    <a:schemeClr val="bg1"/>
                  </a:solidFill>
                  <a:latin typeface="Consolas" panose="020B0609020204030204" pitchFamily="49" charset="0"/>
                  <a:cs typeface="Consolas" panose="020B0609020204030204" pitchFamily="49" charset="0"/>
                </a:rPr>
                <a:t>Receive</a:t>
              </a:r>
            </a:p>
          </p:txBody>
        </p:sp>
        <p:sp>
          <p:nvSpPr>
            <p:cNvPr id="52" name="TextBox 51"/>
            <p:cNvSpPr txBox="1"/>
            <p:nvPr/>
          </p:nvSpPr>
          <p:spPr>
            <a:xfrm>
              <a:off x="7467720" y="3896423"/>
              <a:ext cx="970137" cy="338554"/>
            </a:xfrm>
            <a:prstGeom prst="rect">
              <a:avLst/>
            </a:prstGeom>
            <a:noFill/>
          </p:spPr>
          <p:txBody>
            <a:bodyPr wrap="none" rtlCol="0">
              <a:spAutoFit/>
            </a:bodyPr>
            <a:lstStyle/>
            <a:p>
              <a:r>
                <a:rPr lang="en-US" sz="1600" b="1" dirty="0">
                  <a:solidFill>
                    <a:schemeClr val="bg1"/>
                  </a:solidFill>
                  <a:latin typeface="Consolas" panose="020B0609020204030204" pitchFamily="49" charset="0"/>
                  <a:cs typeface="Consolas" panose="020B0609020204030204" pitchFamily="49" charset="0"/>
                </a:rPr>
                <a:t>Process</a:t>
              </a:r>
            </a:p>
          </p:txBody>
        </p:sp>
        <p:sp>
          <p:nvSpPr>
            <p:cNvPr id="53" name="TextBox 52"/>
            <p:cNvSpPr txBox="1"/>
            <p:nvPr/>
          </p:nvSpPr>
          <p:spPr>
            <a:xfrm>
              <a:off x="7566543" y="4425179"/>
              <a:ext cx="857927" cy="338554"/>
            </a:xfrm>
            <a:prstGeom prst="rect">
              <a:avLst/>
            </a:prstGeom>
            <a:noFill/>
          </p:spPr>
          <p:txBody>
            <a:bodyPr wrap="none" rtlCol="0">
              <a:spAutoFit/>
            </a:bodyPr>
            <a:lstStyle/>
            <a:p>
              <a:r>
                <a:rPr lang="en-US" sz="1600" b="1" dirty="0">
                  <a:solidFill>
                    <a:schemeClr val="bg1"/>
                  </a:solidFill>
                  <a:latin typeface="Consolas" panose="020B0609020204030204" pitchFamily="49" charset="0"/>
                  <a:cs typeface="Consolas" panose="020B0609020204030204" pitchFamily="49" charset="0"/>
                </a:rPr>
                <a:t>Result</a:t>
              </a:r>
            </a:p>
          </p:txBody>
        </p:sp>
        <p:cxnSp>
          <p:nvCxnSpPr>
            <p:cNvPr id="55" name="Прямая со стрелкой 54"/>
            <p:cNvCxnSpPr/>
            <p:nvPr/>
          </p:nvCxnSpPr>
          <p:spPr>
            <a:xfrm>
              <a:off x="7995505" y="3743385"/>
              <a:ext cx="0" cy="190202"/>
            </a:xfrm>
            <a:prstGeom prst="straightConnector1">
              <a:avLst/>
            </a:prstGeom>
            <a:ln w="38100">
              <a:solidFill>
                <a:schemeClr val="bg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8" name="Прямая со стрелкой 57"/>
            <p:cNvCxnSpPr/>
            <p:nvPr/>
          </p:nvCxnSpPr>
          <p:spPr>
            <a:xfrm>
              <a:off x="8001000" y="4229398"/>
              <a:ext cx="0" cy="190202"/>
            </a:xfrm>
            <a:prstGeom prst="straightConnector1">
              <a:avLst/>
            </a:prstGeom>
            <a:ln w="38100">
              <a:solidFill>
                <a:schemeClr val="bg1"/>
              </a:solidFill>
              <a:tailEnd type="triangle"/>
            </a:ln>
            <a:effectLst/>
          </p:spPr>
          <p:style>
            <a:lnRef idx="2">
              <a:schemeClr val="accent1"/>
            </a:lnRef>
            <a:fillRef idx="0">
              <a:schemeClr val="accent1"/>
            </a:fillRef>
            <a:effectRef idx="1">
              <a:schemeClr val="accent1"/>
            </a:effectRef>
            <a:fontRef idx="minor">
              <a:schemeClr val="tx1"/>
            </a:fontRef>
          </p:style>
        </p:cxnSp>
        <p:sp>
          <p:nvSpPr>
            <p:cNvPr id="62" name="Скругленный прямоугольник 61"/>
            <p:cNvSpPr/>
            <p:nvPr/>
          </p:nvSpPr>
          <p:spPr>
            <a:xfrm>
              <a:off x="3429000" y="2514600"/>
              <a:ext cx="5715000" cy="2895600"/>
            </a:xfrm>
            <a:prstGeom prst="roundRect">
              <a:avLst/>
            </a:prstGeom>
            <a:noFill/>
            <a:ln w="28575">
              <a:solidFill>
                <a:schemeClr val="accent2">
                  <a:lumMod val="50000"/>
                </a:schemeClr>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just"/>
              <a:endParaRPr lang="en-US" dirty="0">
                <a:latin typeface="Calibri" panose="020F0502020204030204" pitchFamily="34" charset="0"/>
              </a:endParaRPr>
            </a:p>
          </p:txBody>
        </p:sp>
        <p:cxnSp>
          <p:nvCxnSpPr>
            <p:cNvPr id="63" name="Прямая со стрелкой 62"/>
            <p:cNvCxnSpPr/>
            <p:nvPr/>
          </p:nvCxnSpPr>
          <p:spPr>
            <a:xfrm>
              <a:off x="5312228" y="3510963"/>
              <a:ext cx="1702014" cy="15963"/>
            </a:xfrm>
            <a:prstGeom prst="straightConnector1">
              <a:avLst/>
            </a:prstGeom>
            <a:ln w="57150">
              <a:solidFill>
                <a:schemeClr val="accent2">
                  <a:lumMod val="50000"/>
                </a:schemeClr>
              </a:solidFill>
              <a:prstDash val="sysDot"/>
              <a:tailEnd type="triangle"/>
            </a:ln>
            <a:effectLst/>
          </p:spPr>
          <p:style>
            <a:lnRef idx="2">
              <a:schemeClr val="accent1"/>
            </a:lnRef>
            <a:fillRef idx="0">
              <a:schemeClr val="accent1"/>
            </a:fillRef>
            <a:effectRef idx="1">
              <a:schemeClr val="accent1"/>
            </a:effectRef>
            <a:fontRef idx="minor">
              <a:schemeClr val="tx1"/>
            </a:fontRef>
          </p:style>
        </p:cxnSp>
        <p:cxnSp>
          <p:nvCxnSpPr>
            <p:cNvPr id="95" name="Прямая со стрелкой 94"/>
            <p:cNvCxnSpPr/>
            <p:nvPr/>
          </p:nvCxnSpPr>
          <p:spPr>
            <a:xfrm flipH="1" flipV="1">
              <a:off x="5291957" y="4407393"/>
              <a:ext cx="1683299" cy="11590"/>
            </a:xfrm>
            <a:prstGeom prst="straightConnector1">
              <a:avLst/>
            </a:prstGeom>
            <a:ln w="57150">
              <a:solidFill>
                <a:schemeClr val="accent2">
                  <a:lumMod val="50000"/>
                </a:schemeClr>
              </a:solidFill>
              <a:prstDash val="sysDot"/>
              <a:tailEnd type="triangle"/>
            </a:ln>
            <a:effectLst/>
          </p:spPr>
          <p:style>
            <a:lnRef idx="2">
              <a:schemeClr val="accent1"/>
            </a:lnRef>
            <a:fillRef idx="0">
              <a:schemeClr val="accent1"/>
            </a:fillRef>
            <a:effectRef idx="1">
              <a:schemeClr val="accent1"/>
            </a:effectRef>
            <a:fontRef idx="minor">
              <a:schemeClr val="tx1"/>
            </a:fontRef>
          </p:style>
        </p:cxnSp>
        <p:sp>
          <p:nvSpPr>
            <p:cNvPr id="97" name="TextBox 96"/>
            <p:cNvSpPr txBox="1"/>
            <p:nvPr/>
          </p:nvSpPr>
          <p:spPr>
            <a:xfrm>
              <a:off x="5364261" y="2597640"/>
              <a:ext cx="1577676" cy="369332"/>
            </a:xfrm>
            <a:prstGeom prst="rect">
              <a:avLst/>
            </a:prstGeom>
            <a:noFill/>
          </p:spPr>
          <p:txBody>
            <a:bodyPr wrap="none" rtlCol="0">
              <a:spAutoFit/>
            </a:bodyPr>
            <a:lstStyle/>
            <a:p>
              <a:r>
                <a:rPr lang="en-US" b="1" dirty="0">
                  <a:solidFill>
                    <a:schemeClr val="accent3">
                      <a:lumMod val="50000"/>
                    </a:schemeClr>
                  </a:solidFill>
                  <a:latin typeface="Consolas" panose="020B0609020204030204" pitchFamily="49" charset="0"/>
                  <a:cs typeface="Consolas" panose="020B0609020204030204" pitchFamily="49" charset="0"/>
                </a:rPr>
                <a:t>CGI Gateway</a:t>
              </a:r>
            </a:p>
          </p:txBody>
        </p:sp>
        <p:sp>
          <p:nvSpPr>
            <p:cNvPr id="98" name="TextBox 97"/>
            <p:cNvSpPr txBox="1"/>
            <p:nvPr/>
          </p:nvSpPr>
          <p:spPr>
            <a:xfrm>
              <a:off x="5803252" y="4401962"/>
              <a:ext cx="857927" cy="338554"/>
            </a:xfrm>
            <a:prstGeom prst="rect">
              <a:avLst/>
            </a:prstGeom>
            <a:noFill/>
          </p:spPr>
          <p:txBody>
            <a:bodyPr wrap="none" rtlCol="0">
              <a:spAutoFit/>
            </a:bodyPr>
            <a:lstStyle/>
            <a:p>
              <a:r>
                <a:rPr lang="en-US" sz="1600" b="1" dirty="0" err="1">
                  <a:solidFill>
                    <a:schemeClr val="accent3">
                      <a:lumMod val="50000"/>
                    </a:schemeClr>
                  </a:solidFill>
                  <a:latin typeface="Consolas" panose="020B0609020204030204" pitchFamily="49" charset="0"/>
                  <a:cs typeface="Consolas" panose="020B0609020204030204" pitchFamily="49" charset="0"/>
                </a:rPr>
                <a:t>stderr</a:t>
              </a:r>
              <a:endParaRPr lang="en-US" sz="1600" b="1" dirty="0">
                <a:solidFill>
                  <a:schemeClr val="accent3">
                    <a:lumMod val="50000"/>
                  </a:schemeClr>
                </a:solidFill>
                <a:latin typeface="Consolas" panose="020B0609020204030204" pitchFamily="49" charset="0"/>
                <a:cs typeface="Consolas" panose="020B0609020204030204" pitchFamily="49" charset="0"/>
              </a:endParaRPr>
            </a:p>
          </p:txBody>
        </p:sp>
        <p:sp>
          <p:nvSpPr>
            <p:cNvPr id="99" name="TextBox 98"/>
            <p:cNvSpPr txBox="1"/>
            <p:nvPr/>
          </p:nvSpPr>
          <p:spPr>
            <a:xfrm>
              <a:off x="2118481" y="4342556"/>
              <a:ext cx="1531188" cy="338554"/>
            </a:xfrm>
            <a:prstGeom prst="rect">
              <a:avLst/>
            </a:prstGeom>
            <a:noFill/>
          </p:spPr>
          <p:txBody>
            <a:bodyPr wrap="none" rtlCol="0">
              <a:spAutoFit/>
            </a:bodyPr>
            <a:lstStyle/>
            <a:p>
              <a:r>
                <a:rPr lang="en-US" sz="1600" b="1" dirty="0">
                  <a:solidFill>
                    <a:schemeClr val="accent3">
                      <a:lumMod val="50000"/>
                    </a:schemeClr>
                  </a:solidFill>
                  <a:latin typeface="Consolas" panose="020B0609020204030204" pitchFamily="49" charset="0"/>
                  <a:cs typeface="Consolas" panose="020B0609020204030204" pitchFamily="49" charset="0"/>
                </a:rPr>
                <a:t>CGI Response</a:t>
              </a:r>
            </a:p>
          </p:txBody>
        </p:sp>
        <p:sp>
          <p:nvSpPr>
            <p:cNvPr id="100" name="TextBox 99"/>
            <p:cNvSpPr txBox="1"/>
            <p:nvPr/>
          </p:nvSpPr>
          <p:spPr>
            <a:xfrm>
              <a:off x="2104641" y="3357410"/>
              <a:ext cx="1531188" cy="338554"/>
            </a:xfrm>
            <a:prstGeom prst="rect">
              <a:avLst/>
            </a:prstGeom>
            <a:noFill/>
          </p:spPr>
          <p:txBody>
            <a:bodyPr wrap="none" rtlCol="0">
              <a:spAutoFit/>
            </a:bodyPr>
            <a:lstStyle/>
            <a:p>
              <a:r>
                <a:rPr lang="en-US" sz="1600" b="1" dirty="0">
                  <a:solidFill>
                    <a:schemeClr val="accent3">
                      <a:lumMod val="50000"/>
                    </a:schemeClr>
                  </a:solidFill>
                  <a:latin typeface="Consolas" panose="020B0609020204030204" pitchFamily="49" charset="0"/>
                  <a:cs typeface="Consolas" panose="020B0609020204030204" pitchFamily="49" charset="0"/>
                </a:rPr>
                <a:t>HTTP Request</a:t>
              </a:r>
            </a:p>
          </p:txBody>
        </p:sp>
      </p:grpSp>
      <p:sp>
        <p:nvSpPr>
          <p:cNvPr id="102" name="Овал 101"/>
          <p:cNvSpPr/>
          <p:nvPr/>
        </p:nvSpPr>
        <p:spPr>
          <a:xfrm>
            <a:off x="5410200" y="3275767"/>
            <a:ext cx="1370473" cy="2134433"/>
          </a:xfrm>
          <a:prstGeom prst="ellipse">
            <a:avLst/>
          </a:prstGeom>
          <a:noFill/>
          <a:ln w="28575">
            <a:solidFill>
              <a:schemeClr val="accent2">
                <a:lumMod val="50000"/>
              </a:schemeClr>
            </a:solidFill>
            <a:prstDash val="sysDot"/>
            <a:round/>
          </a:ln>
          <a:effectLst/>
        </p:spPr>
        <p:style>
          <a:lnRef idx="1">
            <a:schemeClr val="accent1"/>
          </a:lnRef>
          <a:fillRef idx="3">
            <a:schemeClr val="accent1"/>
          </a:fillRef>
          <a:effectRef idx="2">
            <a:schemeClr val="accent1"/>
          </a:effectRef>
          <a:fontRef idx="minor">
            <a:schemeClr val="lt1"/>
          </a:fontRef>
        </p:style>
        <p:txBody>
          <a:bodyPr rtlCol="0" anchor="ctr"/>
          <a:lstStyle/>
          <a:p>
            <a:pPr algn="just"/>
            <a:endParaRPr lang="en-US" dirty="0">
              <a:latin typeface="Calibri" panose="020F0502020204030204" pitchFamily="34" charset="0"/>
            </a:endParaRPr>
          </a:p>
        </p:txBody>
      </p:sp>
      <p:sp>
        <p:nvSpPr>
          <p:cNvPr id="103" name="TextBox 102"/>
          <p:cNvSpPr txBox="1"/>
          <p:nvPr/>
        </p:nvSpPr>
        <p:spPr>
          <a:xfrm>
            <a:off x="5698326" y="3464649"/>
            <a:ext cx="745717" cy="338554"/>
          </a:xfrm>
          <a:prstGeom prst="rect">
            <a:avLst/>
          </a:prstGeom>
          <a:noFill/>
        </p:spPr>
        <p:txBody>
          <a:bodyPr wrap="none" rtlCol="0">
            <a:spAutoFit/>
          </a:bodyPr>
          <a:lstStyle/>
          <a:p>
            <a:r>
              <a:rPr lang="en-US" sz="1600" b="1" dirty="0" err="1">
                <a:solidFill>
                  <a:schemeClr val="accent3">
                    <a:lumMod val="50000"/>
                  </a:schemeClr>
                </a:solidFill>
                <a:latin typeface="Consolas" panose="020B0609020204030204" pitchFamily="49" charset="0"/>
                <a:cs typeface="Consolas" panose="020B0609020204030204" pitchFamily="49" charset="0"/>
              </a:rPr>
              <a:t>stdin</a:t>
            </a:r>
            <a:endParaRPr lang="en-US" sz="1600" b="1" dirty="0">
              <a:solidFill>
                <a:schemeClr val="accent3">
                  <a:lumMod val="50000"/>
                </a:schemeClr>
              </a:solidFill>
              <a:latin typeface="Consolas" panose="020B0609020204030204" pitchFamily="49" charset="0"/>
              <a:cs typeface="Consolas" panose="020B0609020204030204" pitchFamily="49" charset="0"/>
            </a:endParaRPr>
          </a:p>
        </p:txBody>
      </p:sp>
      <p:cxnSp>
        <p:nvCxnSpPr>
          <p:cNvPr id="104" name="Прямая со стрелкой 103"/>
          <p:cNvCxnSpPr/>
          <p:nvPr/>
        </p:nvCxnSpPr>
        <p:spPr>
          <a:xfrm flipH="1" flipV="1">
            <a:off x="5144285" y="4337188"/>
            <a:ext cx="1683299" cy="11590"/>
          </a:xfrm>
          <a:prstGeom prst="straightConnector1">
            <a:avLst/>
          </a:prstGeom>
          <a:ln w="57150">
            <a:solidFill>
              <a:schemeClr val="accent2">
                <a:lumMod val="50000"/>
              </a:schemeClr>
            </a:solidFill>
            <a:prstDash val="sysDot"/>
            <a:tailEnd type="triangle"/>
          </a:ln>
          <a:effectLst/>
        </p:spPr>
        <p:style>
          <a:lnRef idx="2">
            <a:schemeClr val="accent1"/>
          </a:lnRef>
          <a:fillRef idx="0">
            <a:schemeClr val="accent1"/>
          </a:fillRef>
          <a:effectRef idx="1">
            <a:schemeClr val="accent1"/>
          </a:effectRef>
          <a:fontRef idx="minor">
            <a:schemeClr val="tx1"/>
          </a:fontRef>
        </p:style>
      </p:cxnSp>
      <p:sp>
        <p:nvSpPr>
          <p:cNvPr id="105" name="TextBox 104"/>
          <p:cNvSpPr txBox="1"/>
          <p:nvPr/>
        </p:nvSpPr>
        <p:spPr>
          <a:xfrm>
            <a:off x="5656752" y="4348101"/>
            <a:ext cx="857927" cy="338554"/>
          </a:xfrm>
          <a:prstGeom prst="rect">
            <a:avLst/>
          </a:prstGeom>
          <a:noFill/>
        </p:spPr>
        <p:txBody>
          <a:bodyPr wrap="none" rtlCol="0">
            <a:spAutoFit/>
          </a:bodyPr>
          <a:lstStyle/>
          <a:p>
            <a:r>
              <a:rPr lang="en-US" sz="1600" b="1" dirty="0" err="1">
                <a:solidFill>
                  <a:schemeClr val="accent3">
                    <a:lumMod val="50000"/>
                  </a:schemeClr>
                </a:solidFill>
                <a:latin typeface="Consolas" panose="020B0609020204030204" pitchFamily="49" charset="0"/>
                <a:cs typeface="Consolas" panose="020B0609020204030204" pitchFamily="49" charset="0"/>
              </a:rPr>
              <a:t>stdout</a:t>
            </a:r>
            <a:endParaRPr lang="en-US" sz="1600" b="1" dirty="0">
              <a:solidFill>
                <a:schemeClr val="accent3">
                  <a:lumMod val="50000"/>
                </a:schemeClr>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8654783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Расширение функций веб-серверов. Модули </a:t>
            </a:r>
            <a:r>
              <a:rPr lang="ru-RU" dirty="0" smtClean="0"/>
              <a:t>ISAPI </a:t>
            </a:r>
            <a:r>
              <a:rPr lang="ru-RU" dirty="0"/>
              <a:t>и </a:t>
            </a:r>
            <a:r>
              <a:rPr lang="ru-RU" dirty="0" smtClean="0"/>
              <a:t>DSO</a:t>
            </a:r>
            <a:endParaRPr lang="en-US" dirty="0"/>
          </a:p>
        </p:txBody>
      </p:sp>
      <p:sp>
        <p:nvSpPr>
          <p:cNvPr id="3" name="Скругленный прямоугольник 2"/>
          <p:cNvSpPr/>
          <p:nvPr/>
        </p:nvSpPr>
        <p:spPr>
          <a:xfrm>
            <a:off x="152400" y="914400"/>
            <a:ext cx="8839200" cy="914400"/>
          </a:xfrm>
          <a:prstGeom prst="roundRect">
            <a:avLst/>
          </a:prstGeom>
          <a:solidFill>
            <a:schemeClr val="accent2">
              <a:lumMod val="5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just"/>
            <a:r>
              <a:rPr lang="ru-RU" dirty="0">
                <a:latin typeface="Calibri" panose="020F0502020204030204" pitchFamily="34" charset="0"/>
              </a:rPr>
              <a:t>Модульная архитектура веб-серверов позволяет расширять их возможности за счет внешних библиотек — модулей</a:t>
            </a:r>
          </a:p>
        </p:txBody>
      </p:sp>
      <p:sp>
        <p:nvSpPr>
          <p:cNvPr id="48" name="Скругленный прямоугольник 47"/>
          <p:cNvSpPr/>
          <p:nvPr/>
        </p:nvSpPr>
        <p:spPr>
          <a:xfrm>
            <a:off x="152400" y="1981200"/>
            <a:ext cx="8839200" cy="2291443"/>
          </a:xfrm>
          <a:prstGeom prst="roundRect">
            <a:avLst/>
          </a:prstGeom>
          <a:solidFill>
            <a:schemeClr val="accent2">
              <a:lumMod val="5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just"/>
            <a:r>
              <a:rPr lang="ru-RU" dirty="0">
                <a:latin typeface="Calibri" charset="0"/>
                <a:ea typeface="Calibri" charset="0"/>
                <a:cs typeface="Calibri" charset="0"/>
              </a:rPr>
              <a:t>Модули веб-сервера — это статически или динамически подключаемые библиотеки функций, доступных веб-серверу. В отличие от CGI, модульные расширения быстрее и требуют меньших ресурсов, т.к. многопоточны, т.е. для обработки еще одного запроса не требуется загрузки еще одной копии приложения. Модульные расширения наиболее распространенных веб-серверов: DSO </a:t>
            </a:r>
            <a:r>
              <a:rPr lang="en-US" dirty="0">
                <a:latin typeface="Calibri" charset="0"/>
                <a:ea typeface="Calibri" charset="0"/>
                <a:cs typeface="Calibri" charset="0"/>
              </a:rPr>
              <a:t>(Dynamic Shared Objects) </a:t>
            </a:r>
            <a:r>
              <a:rPr lang="ru-RU" dirty="0">
                <a:latin typeface="Calibri" charset="0"/>
                <a:ea typeface="Calibri" charset="0"/>
                <a:cs typeface="Calibri" charset="0"/>
              </a:rPr>
              <a:t>для веб-сервера </a:t>
            </a:r>
            <a:r>
              <a:rPr lang="ru-RU" dirty="0" err="1">
                <a:latin typeface="Calibri" charset="0"/>
                <a:ea typeface="Calibri" charset="0"/>
                <a:cs typeface="Calibri" charset="0"/>
              </a:rPr>
              <a:t>Apache</a:t>
            </a:r>
            <a:r>
              <a:rPr lang="ru-RU" dirty="0">
                <a:latin typeface="Calibri" charset="0"/>
                <a:ea typeface="Calibri" charset="0"/>
                <a:cs typeface="Calibri" charset="0"/>
              </a:rPr>
              <a:t> и ISAPI </a:t>
            </a:r>
            <a:r>
              <a:rPr lang="fr-FR" dirty="0">
                <a:latin typeface="Calibri" charset="0"/>
                <a:ea typeface="Calibri" charset="0"/>
                <a:cs typeface="Calibri" charset="0"/>
              </a:rPr>
              <a:t>(Internet Server Application Program Interface) </a:t>
            </a:r>
            <a:r>
              <a:rPr lang="ru-RU" dirty="0">
                <a:latin typeface="Calibri" charset="0"/>
                <a:ea typeface="Calibri" charset="0"/>
                <a:cs typeface="Calibri" charset="0"/>
              </a:rPr>
              <a:t>для </a:t>
            </a:r>
            <a:r>
              <a:rPr lang="ru-RU" dirty="0" err="1">
                <a:latin typeface="Calibri" charset="0"/>
                <a:ea typeface="Calibri" charset="0"/>
                <a:cs typeface="Calibri" charset="0"/>
              </a:rPr>
              <a:t>Internet</a:t>
            </a:r>
            <a:r>
              <a:rPr lang="ru-RU" dirty="0">
                <a:latin typeface="Calibri" charset="0"/>
                <a:ea typeface="Calibri" charset="0"/>
                <a:cs typeface="Calibri" charset="0"/>
              </a:rPr>
              <a:t> </a:t>
            </a:r>
            <a:r>
              <a:rPr lang="ru-RU" dirty="0" err="1">
                <a:latin typeface="Calibri" charset="0"/>
                <a:ea typeface="Calibri" charset="0"/>
                <a:cs typeface="Calibri" charset="0"/>
              </a:rPr>
              <a:t>Information</a:t>
            </a:r>
            <a:r>
              <a:rPr lang="ru-RU" dirty="0">
                <a:latin typeface="Calibri" charset="0"/>
                <a:ea typeface="Calibri" charset="0"/>
                <a:cs typeface="Calibri" charset="0"/>
              </a:rPr>
              <a:t> </a:t>
            </a:r>
            <a:r>
              <a:rPr lang="ru-RU" dirty="0" err="1">
                <a:latin typeface="Calibri" charset="0"/>
                <a:ea typeface="Calibri" charset="0"/>
                <a:cs typeface="Calibri" charset="0"/>
              </a:rPr>
              <a:t>Services</a:t>
            </a:r>
            <a:endParaRPr lang="ru-RU" dirty="0">
              <a:latin typeface="Calibri" charset="0"/>
              <a:ea typeface="Calibri" charset="0"/>
              <a:cs typeface="Calibri" charset="0"/>
            </a:endParaRPr>
          </a:p>
        </p:txBody>
      </p:sp>
    </p:spTree>
    <p:extLst>
      <p:ext uri="{BB962C8B-B14F-4D97-AF65-F5344CB8AC3E}">
        <p14:creationId xmlns:p14="http://schemas.microsoft.com/office/powerpoint/2010/main" val="283153763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Модули </a:t>
            </a:r>
            <a:r>
              <a:rPr lang="ru-RU" dirty="0" smtClean="0"/>
              <a:t>ISAPI</a:t>
            </a:r>
            <a:endParaRPr lang="en-US" dirty="0"/>
          </a:p>
        </p:txBody>
      </p:sp>
      <p:sp>
        <p:nvSpPr>
          <p:cNvPr id="3" name="Скругленный прямоугольник 2"/>
          <p:cNvSpPr/>
          <p:nvPr/>
        </p:nvSpPr>
        <p:spPr>
          <a:xfrm>
            <a:off x="152400" y="838201"/>
            <a:ext cx="8839200" cy="1828800"/>
          </a:xfrm>
          <a:prstGeom prst="roundRect">
            <a:avLst/>
          </a:prstGeom>
          <a:solidFill>
            <a:schemeClr val="accent2">
              <a:lumMod val="5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just"/>
            <a:r>
              <a:rPr lang="ru-RU" dirty="0">
                <a:latin typeface="Calibri" panose="020F0502020204030204" pitchFamily="34" charset="0"/>
              </a:rPr>
              <a:t>ISAPI (</a:t>
            </a:r>
            <a:r>
              <a:rPr lang="ru-RU" dirty="0" err="1">
                <a:latin typeface="Calibri" panose="020F0502020204030204" pitchFamily="34" charset="0"/>
              </a:rPr>
              <a:t>Internet</a:t>
            </a:r>
            <a:r>
              <a:rPr lang="ru-RU" dirty="0">
                <a:latin typeface="Calibri" panose="020F0502020204030204" pitchFamily="34" charset="0"/>
              </a:rPr>
              <a:t> </a:t>
            </a:r>
            <a:r>
              <a:rPr lang="ru-RU" dirty="0" err="1">
                <a:latin typeface="Calibri" panose="020F0502020204030204" pitchFamily="34" charset="0"/>
              </a:rPr>
              <a:t>Server</a:t>
            </a:r>
            <a:r>
              <a:rPr lang="ru-RU" dirty="0">
                <a:latin typeface="Calibri" panose="020F0502020204030204" pitchFamily="34" charset="0"/>
              </a:rPr>
              <a:t> </a:t>
            </a:r>
            <a:r>
              <a:rPr lang="ru-RU" dirty="0" err="1">
                <a:latin typeface="Calibri" panose="020F0502020204030204" pitchFamily="34" charset="0"/>
              </a:rPr>
              <a:t>Application</a:t>
            </a:r>
            <a:r>
              <a:rPr lang="ru-RU" dirty="0">
                <a:latin typeface="Calibri" panose="020F0502020204030204" pitchFamily="34" charset="0"/>
              </a:rPr>
              <a:t> </a:t>
            </a:r>
            <a:r>
              <a:rPr lang="ru-RU" dirty="0" err="1">
                <a:latin typeface="Calibri" panose="020F0502020204030204" pitchFamily="34" charset="0"/>
              </a:rPr>
              <a:t>Programming</a:t>
            </a:r>
            <a:r>
              <a:rPr lang="ru-RU" dirty="0">
                <a:latin typeface="Calibri" panose="020F0502020204030204" pitchFamily="34" charset="0"/>
              </a:rPr>
              <a:t> </a:t>
            </a:r>
            <a:r>
              <a:rPr lang="ru-RU" dirty="0" err="1">
                <a:latin typeface="Calibri" panose="020F0502020204030204" pitchFamily="34" charset="0"/>
              </a:rPr>
              <a:t>Interface</a:t>
            </a:r>
            <a:r>
              <a:rPr lang="ru-RU" dirty="0">
                <a:latin typeface="Calibri" panose="020F0502020204030204" pitchFamily="34" charset="0"/>
              </a:rPr>
              <a:t>) — это набор интерфейсов, предоставляемых веб-сервером MS IIS (</a:t>
            </a:r>
            <a:r>
              <a:rPr lang="ru-RU" dirty="0" err="1">
                <a:latin typeface="Calibri" panose="020F0502020204030204" pitchFamily="34" charset="0"/>
              </a:rPr>
              <a:t>Internet</a:t>
            </a:r>
            <a:r>
              <a:rPr lang="ru-RU" dirty="0">
                <a:latin typeface="Calibri" panose="020F0502020204030204" pitchFamily="34" charset="0"/>
              </a:rPr>
              <a:t> </a:t>
            </a:r>
            <a:r>
              <a:rPr lang="ru-RU" dirty="0" err="1">
                <a:latin typeface="Calibri" panose="020F0502020204030204" pitchFamily="34" charset="0"/>
              </a:rPr>
              <a:t>Information</a:t>
            </a:r>
            <a:r>
              <a:rPr lang="ru-RU" dirty="0">
                <a:latin typeface="Calibri" panose="020F0502020204030204" pitchFamily="34" charset="0"/>
              </a:rPr>
              <a:t> </a:t>
            </a:r>
            <a:r>
              <a:rPr lang="ru-RU" dirty="0" err="1">
                <a:latin typeface="Calibri" panose="020F0502020204030204" pitchFamily="34" charset="0"/>
              </a:rPr>
              <a:t>Services</a:t>
            </a:r>
            <a:r>
              <a:rPr lang="ru-RU" dirty="0">
                <a:latin typeface="Calibri" panose="020F0502020204030204" pitchFamily="34" charset="0"/>
              </a:rPr>
              <a:t>) для написания приложений, взаимодействующих с этим сервером и расширяющих его возможности. Приложения ISAPI представляют собой динамически подключаемые библиотеки (</a:t>
            </a:r>
            <a:r>
              <a:rPr lang="ru-RU" dirty="0" err="1">
                <a:latin typeface="Calibri" panose="020F0502020204030204" pitchFamily="34" charset="0"/>
              </a:rPr>
              <a:t>Dynamic</a:t>
            </a:r>
            <a:r>
              <a:rPr lang="ru-RU" dirty="0">
                <a:latin typeface="Calibri" panose="020F0502020204030204" pitchFamily="34" charset="0"/>
              </a:rPr>
              <a:t> </a:t>
            </a:r>
            <a:r>
              <a:rPr lang="ru-RU" dirty="0" err="1">
                <a:latin typeface="Calibri" panose="020F0502020204030204" pitchFamily="34" charset="0"/>
              </a:rPr>
              <a:t>Link</a:t>
            </a:r>
            <a:r>
              <a:rPr lang="ru-RU" dirty="0">
                <a:latin typeface="Calibri" panose="020F0502020204030204" pitchFamily="34" charset="0"/>
              </a:rPr>
              <a:t> </a:t>
            </a:r>
            <a:r>
              <a:rPr lang="ru-RU" dirty="0" err="1">
                <a:latin typeface="Calibri" panose="020F0502020204030204" pitchFamily="34" charset="0"/>
              </a:rPr>
              <a:t>Library</a:t>
            </a:r>
            <a:r>
              <a:rPr lang="ru-RU" dirty="0">
                <a:latin typeface="Calibri" panose="020F0502020204030204" pitchFamily="34" charset="0"/>
              </a:rPr>
              <a:t>, DLL), напрямую взаимодействующие с API IIS. </a:t>
            </a:r>
          </a:p>
        </p:txBody>
      </p:sp>
      <p:sp>
        <p:nvSpPr>
          <p:cNvPr id="48" name="Скругленный прямоугольник 47"/>
          <p:cNvSpPr/>
          <p:nvPr/>
        </p:nvSpPr>
        <p:spPr>
          <a:xfrm>
            <a:off x="152400" y="2763088"/>
            <a:ext cx="8839200" cy="2291443"/>
          </a:xfrm>
          <a:prstGeom prst="roundRect">
            <a:avLst/>
          </a:prstGeom>
          <a:solidFill>
            <a:schemeClr val="accent2">
              <a:lumMod val="5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just"/>
            <a:r>
              <a:rPr lang="ru-RU" dirty="0">
                <a:latin typeface="Calibri" panose="020F0502020204030204" pitchFamily="34" charset="0"/>
              </a:rPr>
              <a:t>Приложения ISAPI загружаются и выполняются в адресном пространстве IIS, поэтому серверу не нужно создавать новый процесс при каждом HTTP-запросе. Поскольку </a:t>
            </a:r>
            <a:r>
              <a:rPr lang="ru-RU" dirty="0" err="1">
                <a:latin typeface="Calibri" panose="020F0502020204030204" pitchFamily="34" charset="0"/>
              </a:rPr>
              <a:t>Windows</a:t>
            </a:r>
            <a:r>
              <a:rPr lang="ru-RU" dirty="0">
                <a:latin typeface="Calibri" panose="020F0502020204030204" pitchFamily="34" charset="0"/>
              </a:rPr>
              <a:t> загружает динамически подключаемую библиотеку один раз при первом вызове функции в DLL, то приложение ISAPI остается загруженным и не удаляется, пока не будет остановлен/выключен веб-сервер (если включено кэширование ISAPI), либо приложение не будет выгружено явным образом (если кэширование выключено).</a:t>
            </a:r>
          </a:p>
        </p:txBody>
      </p:sp>
    </p:spTree>
    <p:extLst>
      <p:ext uri="{BB962C8B-B14F-4D97-AF65-F5344CB8AC3E}">
        <p14:creationId xmlns:p14="http://schemas.microsoft.com/office/powerpoint/2010/main" val="59852626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Модули </a:t>
            </a:r>
            <a:r>
              <a:rPr lang="ru-RU" dirty="0" smtClean="0"/>
              <a:t>ISAPI</a:t>
            </a:r>
            <a:endParaRPr lang="en-US" dirty="0"/>
          </a:p>
        </p:txBody>
      </p:sp>
      <p:sp>
        <p:nvSpPr>
          <p:cNvPr id="3" name="Скругленный прямоугольник 2"/>
          <p:cNvSpPr/>
          <p:nvPr/>
        </p:nvSpPr>
        <p:spPr>
          <a:xfrm>
            <a:off x="152400" y="838200"/>
            <a:ext cx="8839200" cy="2819400"/>
          </a:xfrm>
          <a:prstGeom prst="roundRect">
            <a:avLst/>
          </a:prstGeom>
          <a:solidFill>
            <a:schemeClr val="accent2">
              <a:lumMod val="5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just"/>
            <a:r>
              <a:rPr lang="en-US" dirty="0">
                <a:latin typeface="Calibri" panose="020F0502020204030204" pitchFamily="34" charset="0"/>
              </a:rPr>
              <a:t>I</a:t>
            </a:r>
            <a:r>
              <a:rPr lang="ru-RU" dirty="0">
                <a:latin typeface="Calibri" panose="020F0502020204030204" pitchFamily="34" charset="0"/>
              </a:rPr>
              <a:t>SAPI-расширение — это приложение IIS, которое является адресатом запроса, оно выполняет действия, которые веб-сервер не может выполнять сам (например, обращение к базе данных). Расширение не влияет на параметры запроса, а использует их как входные данные. В этом ISAPI-расширение напоминает CGI-приложение. ISAPI-расширение может быть вызвано как явно (через запрос вида http://&lt;URL/path&gt;/isapiext.dll?paramstring), так и неявно (через карту расширений, в которой указаны обработчики для зарегистрированных типов файлов (</a:t>
            </a:r>
            <a:r>
              <a:rPr lang="ru-RU" dirty="0" err="1">
                <a:latin typeface="Calibri" panose="020F0502020204030204" pitchFamily="34" charset="0"/>
              </a:rPr>
              <a:t>mapping</a:t>
            </a:r>
            <a:r>
              <a:rPr lang="ru-RU" dirty="0">
                <a:latin typeface="Calibri" panose="020F0502020204030204" pitchFamily="34" charset="0"/>
              </a:rPr>
              <a:t>), или при вызове через фильтр). Расширения ISAPI — наиболее частый способ применения ISAPI</a:t>
            </a:r>
          </a:p>
        </p:txBody>
      </p:sp>
      <p:sp>
        <p:nvSpPr>
          <p:cNvPr id="48" name="Скругленный прямоугольник 47"/>
          <p:cNvSpPr/>
          <p:nvPr/>
        </p:nvSpPr>
        <p:spPr>
          <a:xfrm>
            <a:off x="152400" y="3810000"/>
            <a:ext cx="8839200" cy="2291443"/>
          </a:xfrm>
          <a:prstGeom prst="roundRect">
            <a:avLst/>
          </a:prstGeom>
          <a:solidFill>
            <a:schemeClr val="accent2">
              <a:lumMod val="5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just"/>
            <a:r>
              <a:rPr lang="en-US" dirty="0">
                <a:latin typeface="Calibri" panose="020F0502020204030204" pitchFamily="34" charset="0"/>
              </a:rPr>
              <a:t>I</a:t>
            </a:r>
            <a:r>
              <a:rPr lang="ru-RU" dirty="0">
                <a:latin typeface="Calibri" panose="020F0502020204030204" pitchFamily="34" charset="0"/>
              </a:rPr>
              <a:t>SAPI-фильтр, в отличие от расширения, является своего рода посредником в обработке пользовательского запроса с момента его получения веб-сервером и до момента отправки ответа. Фильтр может модифицировать запрос или ответ, вызвать специфичный для конкретного запроса обработчик и т.п., при этом сам фильтр не является конечным обработчиком. Фильтры ISAPI довольно сложны в разработке и сфера их использования ограничена, как правило, решением таких задач, как шифрование, </a:t>
            </a:r>
            <a:r>
              <a:rPr lang="ru-RU" dirty="0" err="1">
                <a:latin typeface="Calibri" panose="020F0502020204030204" pitchFamily="34" charset="0"/>
              </a:rPr>
              <a:t>журналирование</a:t>
            </a:r>
            <a:r>
              <a:rPr lang="ru-RU" dirty="0">
                <a:latin typeface="Calibri" panose="020F0502020204030204" pitchFamily="34" charset="0"/>
              </a:rPr>
              <a:t>, аутентификация, сжатие данных.</a:t>
            </a:r>
          </a:p>
        </p:txBody>
      </p:sp>
    </p:spTree>
    <p:extLst>
      <p:ext uri="{BB962C8B-B14F-4D97-AF65-F5344CB8AC3E}">
        <p14:creationId xmlns:p14="http://schemas.microsoft.com/office/powerpoint/2010/main" val="334348707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93546660"/>
      </p:ext>
    </p:extLst>
  </p:cSld>
  <p:clrMapOvr>
    <a:masterClrMapping/>
  </p:clrMapOvr>
  <p:transition spd="med"/>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59938133"/>
      </p:ext>
    </p:extLst>
  </p:cSld>
  <p:clrMapOvr>
    <a:masterClrMapping/>
  </p:clrMapOvr>
  <p:transition spd="med"/>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Программное обеспечение сервиса </a:t>
            </a:r>
            <a:r>
              <a:rPr lang="en-US" dirty="0"/>
              <a:t>www</a:t>
            </a:r>
          </a:p>
        </p:txBody>
      </p:sp>
      <p:grpSp>
        <p:nvGrpSpPr>
          <p:cNvPr id="26" name="Группа 25"/>
          <p:cNvGrpSpPr/>
          <p:nvPr/>
        </p:nvGrpSpPr>
        <p:grpSpPr>
          <a:xfrm>
            <a:off x="285750" y="838200"/>
            <a:ext cx="8572500" cy="3535975"/>
            <a:chOff x="304800" y="1264625"/>
            <a:chExt cx="8572500" cy="3535975"/>
          </a:xfrm>
        </p:grpSpPr>
        <p:sp>
          <p:nvSpPr>
            <p:cNvPr id="3" name="Овал 2"/>
            <p:cNvSpPr/>
            <p:nvPr/>
          </p:nvSpPr>
          <p:spPr>
            <a:xfrm>
              <a:off x="304800" y="1828800"/>
              <a:ext cx="3124200" cy="2971800"/>
            </a:xfrm>
            <a:prstGeom prst="ellipse">
              <a:avLst/>
            </a:prstGeom>
            <a:solidFill>
              <a:schemeClr val="accent2">
                <a:lumMod val="5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just"/>
              <a:endParaRPr lang="en-US" dirty="0">
                <a:latin typeface="Calibri" panose="020F0502020204030204" pitchFamily="34" charset="0"/>
              </a:endParaRPr>
            </a:p>
          </p:txBody>
        </p:sp>
        <p:sp>
          <p:nvSpPr>
            <p:cNvPr id="4" name="Овал 3"/>
            <p:cNvSpPr/>
            <p:nvPr/>
          </p:nvSpPr>
          <p:spPr>
            <a:xfrm>
              <a:off x="5791200" y="1828800"/>
              <a:ext cx="3086100" cy="2971800"/>
            </a:xfrm>
            <a:prstGeom prst="ellipse">
              <a:avLst/>
            </a:prstGeom>
            <a:solidFill>
              <a:schemeClr val="accent2">
                <a:lumMod val="5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just"/>
              <a:endParaRPr lang="en-US" dirty="0">
                <a:latin typeface="Calibri" panose="020F0502020204030204" pitchFamily="34" charset="0"/>
              </a:endParaRPr>
            </a:p>
          </p:txBody>
        </p:sp>
        <p:sp>
          <p:nvSpPr>
            <p:cNvPr id="5" name="Скругленный прямоугольник 4"/>
            <p:cNvSpPr/>
            <p:nvPr/>
          </p:nvSpPr>
          <p:spPr>
            <a:xfrm>
              <a:off x="6496050" y="2514600"/>
              <a:ext cx="1676400" cy="1143000"/>
            </a:xfrm>
            <a:prstGeom prst="roundRect">
              <a:avLst/>
            </a:prstGeom>
            <a:noFill/>
            <a:ln w="762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just"/>
              <a:endParaRPr lang="en-US" dirty="0">
                <a:latin typeface="Calibri" panose="020F0502020204030204" pitchFamily="34" charset="0"/>
              </a:endParaRPr>
            </a:p>
          </p:txBody>
        </p:sp>
        <p:cxnSp>
          <p:nvCxnSpPr>
            <p:cNvPr id="7" name="Прямая соединительная линия 6"/>
            <p:cNvCxnSpPr/>
            <p:nvPr/>
          </p:nvCxnSpPr>
          <p:spPr>
            <a:xfrm>
              <a:off x="6496050" y="4013200"/>
              <a:ext cx="1676400" cy="0"/>
            </a:xfrm>
            <a:prstGeom prst="line">
              <a:avLst/>
            </a:prstGeom>
            <a:ln w="762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2" name="Овал 11"/>
            <p:cNvSpPr/>
            <p:nvPr/>
          </p:nvSpPr>
          <p:spPr>
            <a:xfrm>
              <a:off x="1905000" y="2705100"/>
              <a:ext cx="1350437" cy="1333500"/>
            </a:xfrm>
            <a:prstGeom prst="ellipse">
              <a:avLst/>
            </a:prstGeom>
            <a:solidFill>
              <a:schemeClr val="accent2">
                <a:lumMod val="50000"/>
              </a:schemeClr>
            </a:solidFill>
            <a:ln w="762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200" b="1" dirty="0">
                  <a:latin typeface="Calibri" panose="020F0502020204030204" pitchFamily="34" charset="0"/>
                </a:rPr>
                <a:t>HTTP server</a:t>
              </a:r>
            </a:p>
          </p:txBody>
        </p:sp>
        <p:sp>
          <p:nvSpPr>
            <p:cNvPr id="13" name="Овал 12"/>
            <p:cNvSpPr/>
            <p:nvPr/>
          </p:nvSpPr>
          <p:spPr>
            <a:xfrm>
              <a:off x="457200" y="2705100"/>
              <a:ext cx="1305985" cy="1333500"/>
            </a:xfrm>
            <a:prstGeom prst="ellipse">
              <a:avLst/>
            </a:prstGeom>
            <a:solidFill>
              <a:schemeClr val="accent2">
                <a:lumMod val="50000"/>
              </a:schemeClr>
            </a:solidFill>
            <a:ln w="762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200" b="1" dirty="0">
                  <a:latin typeface="Calibri" panose="020F0502020204030204" pitchFamily="34" charset="0"/>
                </a:rPr>
                <a:t>Files</a:t>
              </a:r>
            </a:p>
          </p:txBody>
        </p:sp>
        <p:cxnSp>
          <p:nvCxnSpPr>
            <p:cNvPr id="15" name="Прямая со стрелкой 14"/>
            <p:cNvCxnSpPr/>
            <p:nvPr/>
          </p:nvCxnSpPr>
          <p:spPr>
            <a:xfrm flipH="1">
              <a:off x="3255437" y="2743200"/>
              <a:ext cx="2688163" cy="0"/>
            </a:xfrm>
            <a:prstGeom prst="straightConnector1">
              <a:avLst/>
            </a:prstGeom>
            <a:ln w="57150">
              <a:solidFill>
                <a:schemeClr val="accent2">
                  <a:lumMod val="50000"/>
                </a:schemeClr>
              </a:solidFill>
              <a:prstDash val="sysDot"/>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cxnSp>
          <p:nvCxnSpPr>
            <p:cNvPr id="16" name="Прямая со стрелкой 15"/>
            <p:cNvCxnSpPr/>
            <p:nvPr/>
          </p:nvCxnSpPr>
          <p:spPr>
            <a:xfrm>
              <a:off x="3352800" y="3810000"/>
              <a:ext cx="2514600" cy="0"/>
            </a:xfrm>
            <a:prstGeom prst="straightConnector1">
              <a:avLst/>
            </a:prstGeom>
            <a:ln w="57150">
              <a:solidFill>
                <a:schemeClr val="accent2">
                  <a:lumMod val="50000"/>
                </a:schemeClr>
              </a:solidFill>
              <a:prstDash val="sysDot"/>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a:off x="6755918" y="1264625"/>
              <a:ext cx="1156663" cy="430887"/>
            </a:xfrm>
            <a:prstGeom prst="rect">
              <a:avLst/>
            </a:prstGeom>
            <a:noFill/>
          </p:spPr>
          <p:txBody>
            <a:bodyPr wrap="none" rtlCol="0">
              <a:spAutoFit/>
            </a:bodyPr>
            <a:lstStyle/>
            <a:p>
              <a:r>
                <a:rPr lang="en-US" sz="2200" b="1" dirty="0">
                  <a:solidFill>
                    <a:schemeClr val="accent3">
                      <a:lumMod val="50000"/>
                    </a:schemeClr>
                  </a:solidFill>
                  <a:latin typeface="Calibri" panose="020F0502020204030204" pitchFamily="34" charset="0"/>
                </a:rPr>
                <a:t>Browser</a:t>
              </a:r>
            </a:p>
          </p:txBody>
        </p:sp>
        <p:sp>
          <p:nvSpPr>
            <p:cNvPr id="20" name="TextBox 19"/>
            <p:cNvSpPr txBox="1"/>
            <p:nvPr/>
          </p:nvSpPr>
          <p:spPr>
            <a:xfrm>
              <a:off x="1106403" y="1264625"/>
              <a:ext cx="1520994" cy="430887"/>
            </a:xfrm>
            <a:prstGeom prst="rect">
              <a:avLst/>
            </a:prstGeom>
            <a:noFill/>
          </p:spPr>
          <p:txBody>
            <a:bodyPr wrap="none" rtlCol="0">
              <a:spAutoFit/>
            </a:bodyPr>
            <a:lstStyle/>
            <a:p>
              <a:r>
                <a:rPr lang="en-US" sz="2200" b="1" dirty="0">
                  <a:solidFill>
                    <a:schemeClr val="accent3">
                      <a:lumMod val="50000"/>
                    </a:schemeClr>
                  </a:solidFill>
                  <a:latin typeface="Calibri" panose="020F0502020204030204" pitchFamily="34" charset="0"/>
                </a:rPr>
                <a:t>Web server</a:t>
              </a:r>
            </a:p>
          </p:txBody>
        </p:sp>
        <p:sp>
          <p:nvSpPr>
            <p:cNvPr id="21" name="TextBox 20"/>
            <p:cNvSpPr txBox="1"/>
            <p:nvPr/>
          </p:nvSpPr>
          <p:spPr>
            <a:xfrm>
              <a:off x="3827411" y="2274213"/>
              <a:ext cx="1811714" cy="430887"/>
            </a:xfrm>
            <a:prstGeom prst="rect">
              <a:avLst/>
            </a:prstGeom>
            <a:noFill/>
          </p:spPr>
          <p:txBody>
            <a:bodyPr wrap="none" rtlCol="0">
              <a:spAutoFit/>
            </a:bodyPr>
            <a:lstStyle/>
            <a:p>
              <a:r>
                <a:rPr lang="en-US" sz="2200" b="1" dirty="0">
                  <a:solidFill>
                    <a:schemeClr val="accent3">
                      <a:lumMod val="50000"/>
                    </a:schemeClr>
                  </a:solidFill>
                  <a:latin typeface="Calibri" panose="020F0502020204030204" pitchFamily="34" charset="0"/>
                </a:rPr>
                <a:t>HTTP Request</a:t>
              </a:r>
            </a:p>
          </p:txBody>
        </p:sp>
        <p:sp>
          <p:nvSpPr>
            <p:cNvPr id="22" name="TextBox 21"/>
            <p:cNvSpPr txBox="1"/>
            <p:nvPr/>
          </p:nvSpPr>
          <p:spPr>
            <a:xfrm>
              <a:off x="3740629" y="3321962"/>
              <a:ext cx="1978427" cy="430887"/>
            </a:xfrm>
            <a:prstGeom prst="rect">
              <a:avLst/>
            </a:prstGeom>
            <a:noFill/>
          </p:spPr>
          <p:txBody>
            <a:bodyPr wrap="none" rtlCol="0">
              <a:spAutoFit/>
            </a:bodyPr>
            <a:lstStyle/>
            <a:p>
              <a:r>
                <a:rPr lang="en-US" sz="2200" b="1" dirty="0">
                  <a:solidFill>
                    <a:schemeClr val="accent3">
                      <a:lumMod val="50000"/>
                    </a:schemeClr>
                  </a:solidFill>
                  <a:latin typeface="Calibri" panose="020F0502020204030204" pitchFamily="34" charset="0"/>
                </a:rPr>
                <a:t>HTTP Response</a:t>
              </a:r>
            </a:p>
          </p:txBody>
        </p:sp>
      </p:grpSp>
      <p:sp>
        <p:nvSpPr>
          <p:cNvPr id="17" name="Блок-схема: альтернативный процесс 28"/>
          <p:cNvSpPr/>
          <p:nvPr/>
        </p:nvSpPr>
        <p:spPr>
          <a:xfrm>
            <a:off x="152400" y="4526575"/>
            <a:ext cx="4089242" cy="1433151"/>
          </a:xfrm>
          <a:prstGeom prst="flowChartAlternateProcess">
            <a:avLst/>
          </a:prstGeom>
          <a:solidFill>
            <a:schemeClr val="accent2">
              <a:lumMod val="50000"/>
            </a:schemeClr>
          </a:solidFill>
          <a:ln>
            <a:solidFill>
              <a:schemeClr val="accent2">
                <a:lumMod val="50000"/>
              </a:schemeClr>
            </a:solidFill>
          </a:ln>
          <a:effectLst/>
          <a:scene3d>
            <a:camera prst="orthographicFront"/>
            <a:lightRig rig="flat" dir="t"/>
          </a:scene3d>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txBody>
          <a:bodyPr spcFirstLastPara="0" vert="horz" wrap="square" lIns="98737" tIns="98737" rIns="98737" bIns="98737" numCol="1" spcCol="1270" anchor="ctr" anchorCtr="0">
            <a:noAutofit/>
          </a:bodyPr>
          <a:lstStyle/>
          <a:p>
            <a:pPr algn="just" defTabSz="800100">
              <a:lnSpc>
                <a:spcPct val="90000"/>
              </a:lnSpc>
              <a:spcAft>
                <a:spcPct val="35000"/>
              </a:spcAft>
            </a:pPr>
            <a:r>
              <a:rPr lang="en-US" b="1" dirty="0">
                <a:solidFill>
                  <a:schemeClr val="bg1"/>
                </a:solidFill>
                <a:latin typeface="Calibri" panose="020F0502020204030204" pitchFamily="34" charset="0"/>
              </a:rPr>
              <a:t>Web server – </a:t>
            </a:r>
            <a:r>
              <a:rPr lang="ru-RU" dirty="0">
                <a:solidFill>
                  <a:schemeClr val="bg1"/>
                </a:solidFill>
                <a:latin typeface="Calibri" panose="020F0502020204030204" pitchFamily="34" charset="0"/>
              </a:rPr>
              <a:t>программа, запущенная на сетевом </a:t>
            </a:r>
            <a:r>
              <a:rPr lang="ru-RU" dirty="0" smtClean="0">
                <a:solidFill>
                  <a:schemeClr val="bg1"/>
                </a:solidFill>
                <a:latin typeface="Calibri" panose="020F0502020204030204" pitchFamily="34" charset="0"/>
              </a:rPr>
              <a:t>компьютере</a:t>
            </a:r>
            <a:r>
              <a:rPr lang="en-US" dirty="0" smtClean="0">
                <a:solidFill>
                  <a:schemeClr val="bg1"/>
                </a:solidFill>
                <a:latin typeface="Calibri" panose="020F0502020204030204" pitchFamily="34" charset="0"/>
              </a:rPr>
              <a:t>, </a:t>
            </a:r>
            <a:r>
              <a:rPr lang="ru-RU" dirty="0" smtClean="0">
                <a:solidFill>
                  <a:schemeClr val="bg1"/>
                </a:solidFill>
                <a:latin typeface="Calibri" panose="020F0502020204030204" pitchFamily="34" charset="0"/>
              </a:rPr>
              <a:t>ожидающая </a:t>
            </a:r>
            <a:r>
              <a:rPr lang="ru-RU" dirty="0">
                <a:solidFill>
                  <a:schemeClr val="bg1"/>
                </a:solidFill>
                <a:latin typeface="Calibri" panose="020F0502020204030204" pitchFamily="34" charset="0"/>
              </a:rPr>
              <a:t>клиентские </a:t>
            </a:r>
            <a:r>
              <a:rPr lang="ru-RU" dirty="0" smtClean="0">
                <a:solidFill>
                  <a:schemeClr val="bg1"/>
                </a:solidFill>
                <a:latin typeface="Calibri" panose="020F0502020204030204" pitchFamily="34" charset="0"/>
              </a:rPr>
              <a:t>запросы</a:t>
            </a:r>
            <a:r>
              <a:rPr lang="en-US" dirty="0" smtClean="0">
                <a:solidFill>
                  <a:schemeClr val="bg1"/>
                </a:solidFill>
                <a:latin typeface="Calibri" panose="020F0502020204030204" pitchFamily="34" charset="0"/>
              </a:rPr>
              <a:t> </a:t>
            </a:r>
            <a:r>
              <a:rPr lang="ru-RU" dirty="0" smtClean="0">
                <a:solidFill>
                  <a:schemeClr val="bg1"/>
                </a:solidFill>
                <a:latin typeface="Calibri" panose="020F0502020204030204" pitchFamily="34" charset="0"/>
              </a:rPr>
              <a:t>и передающая данные</a:t>
            </a:r>
            <a:r>
              <a:rPr lang="en-US" dirty="0" smtClean="0">
                <a:solidFill>
                  <a:schemeClr val="bg1"/>
                </a:solidFill>
                <a:latin typeface="Calibri" panose="020F0502020204030204" pitchFamily="34" charset="0"/>
              </a:rPr>
              <a:t> </a:t>
            </a:r>
            <a:r>
              <a:rPr lang="ru-RU" dirty="0" smtClean="0">
                <a:solidFill>
                  <a:schemeClr val="bg1"/>
                </a:solidFill>
                <a:latin typeface="Calibri" panose="020F0502020204030204" pitchFamily="34" charset="0"/>
              </a:rPr>
              <a:t> </a:t>
            </a:r>
            <a:r>
              <a:rPr lang="ru-RU" dirty="0">
                <a:solidFill>
                  <a:schemeClr val="bg1"/>
                </a:solidFill>
                <a:latin typeface="Calibri" panose="020F0502020204030204" pitchFamily="34" charset="0"/>
              </a:rPr>
              <a:t>по протоколу HTTP</a:t>
            </a:r>
          </a:p>
        </p:txBody>
      </p:sp>
      <p:sp>
        <p:nvSpPr>
          <p:cNvPr id="18" name="Блок-схема: альтернативный процесс 28"/>
          <p:cNvSpPr/>
          <p:nvPr/>
        </p:nvSpPr>
        <p:spPr>
          <a:xfrm>
            <a:off x="4876800" y="4526575"/>
            <a:ext cx="4089242" cy="1433151"/>
          </a:xfrm>
          <a:prstGeom prst="flowChartAlternateProcess">
            <a:avLst/>
          </a:prstGeom>
          <a:solidFill>
            <a:schemeClr val="accent2">
              <a:lumMod val="50000"/>
            </a:schemeClr>
          </a:solidFill>
          <a:ln>
            <a:solidFill>
              <a:schemeClr val="accent2">
                <a:lumMod val="50000"/>
              </a:schemeClr>
            </a:solidFill>
          </a:ln>
          <a:effectLst/>
          <a:scene3d>
            <a:camera prst="orthographicFront"/>
            <a:lightRig rig="flat" dir="t"/>
          </a:scene3d>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txBody>
          <a:bodyPr spcFirstLastPara="0" vert="horz" wrap="square" lIns="98737" tIns="98737" rIns="98737" bIns="98737" numCol="1" spcCol="1270" anchor="ctr" anchorCtr="0">
            <a:noAutofit/>
          </a:bodyPr>
          <a:lstStyle/>
          <a:p>
            <a:pPr algn="just" defTabSz="800100">
              <a:lnSpc>
                <a:spcPct val="90000"/>
              </a:lnSpc>
              <a:spcAft>
                <a:spcPct val="35000"/>
              </a:spcAft>
            </a:pPr>
            <a:r>
              <a:rPr lang="en-US" b="1" dirty="0">
                <a:solidFill>
                  <a:schemeClr val="bg1"/>
                </a:solidFill>
                <a:latin typeface="Calibri" panose="020F0502020204030204" pitchFamily="34" charset="0"/>
              </a:rPr>
              <a:t>Browser – </a:t>
            </a:r>
            <a:r>
              <a:rPr lang="ru-RU" dirty="0">
                <a:solidFill>
                  <a:schemeClr val="bg1"/>
                </a:solidFill>
                <a:latin typeface="Calibri" panose="020F0502020204030204" pitchFamily="34" charset="0"/>
              </a:rPr>
              <a:t>клиентское приложение для доступа к веб-серверам по протоколу HTTP и просмотра веб-страниц</a:t>
            </a:r>
          </a:p>
        </p:txBody>
      </p:sp>
    </p:spTree>
    <p:extLst>
      <p:ext uri="{BB962C8B-B14F-4D97-AF65-F5344CB8AC3E}">
        <p14:creationId xmlns:p14="http://schemas.microsoft.com/office/powerpoint/2010/main" val="206642207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Программное обеспечение сервиса </a:t>
            </a:r>
            <a:r>
              <a:rPr lang="en-US" dirty="0"/>
              <a:t>www</a:t>
            </a:r>
          </a:p>
        </p:txBody>
      </p:sp>
      <p:pic>
        <p:nvPicPr>
          <p:cNvPr id="3" name="Рисунок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2981" y="685800"/>
            <a:ext cx="7638037" cy="5672694"/>
          </a:xfrm>
          <a:prstGeom prst="rect">
            <a:avLst/>
          </a:prstGeom>
        </p:spPr>
      </p:pic>
    </p:spTree>
    <p:extLst>
      <p:ext uri="{BB962C8B-B14F-4D97-AF65-F5344CB8AC3E}">
        <p14:creationId xmlns:p14="http://schemas.microsoft.com/office/powerpoint/2010/main" val="156458659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Программное обеспечение сервиса </a:t>
            </a:r>
            <a:r>
              <a:rPr lang="en-US" dirty="0"/>
              <a:t>www</a:t>
            </a:r>
          </a:p>
        </p:txBody>
      </p:sp>
      <p:pic>
        <p:nvPicPr>
          <p:cNvPr id="5" name="Рисунок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5234" y="914400"/>
            <a:ext cx="8833531" cy="5105400"/>
          </a:xfrm>
          <a:prstGeom prst="rect">
            <a:avLst/>
          </a:prstGeom>
        </p:spPr>
      </p:pic>
      <p:sp>
        <p:nvSpPr>
          <p:cNvPr id="7" name="Прямоугольник 6"/>
          <p:cNvSpPr/>
          <p:nvPr/>
        </p:nvSpPr>
        <p:spPr>
          <a:xfrm>
            <a:off x="121367" y="5897143"/>
            <a:ext cx="2826479" cy="369332"/>
          </a:xfrm>
          <a:prstGeom prst="rect">
            <a:avLst/>
          </a:prstGeom>
        </p:spPr>
        <p:txBody>
          <a:bodyPr wrap="none">
            <a:spAutoFit/>
          </a:bodyPr>
          <a:lstStyle/>
          <a:p>
            <a:r>
              <a:rPr lang="en-US" u="sng" dirty="0">
                <a:latin typeface="Helvetica" panose="020B0604020202020204" pitchFamily="34" charset="0"/>
                <a:hlinkClick r:id="rId4"/>
              </a:rPr>
              <a:t>http://gs.statcounter.com/</a:t>
            </a:r>
            <a:r>
              <a:rPr lang="ru-RU" u="sng" dirty="0">
                <a:latin typeface="Helvetica" panose="020B0604020202020204" pitchFamily="34" charset="0"/>
              </a:rPr>
              <a:t> </a:t>
            </a:r>
            <a:endParaRPr lang="en-US" dirty="0"/>
          </a:p>
        </p:txBody>
      </p:sp>
    </p:spTree>
    <p:extLst>
      <p:ext uri="{BB962C8B-B14F-4D97-AF65-F5344CB8AC3E}">
        <p14:creationId xmlns:p14="http://schemas.microsoft.com/office/powerpoint/2010/main" val="231147029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3"/>
          <p:cNvSpPr>
            <a:spLocks noGrp="1"/>
          </p:cNvSpPr>
          <p:nvPr>
            <p:ph type="title"/>
          </p:nvPr>
        </p:nvSpPr>
        <p:spPr/>
        <p:txBody>
          <a:bodyPr/>
          <a:lstStyle/>
          <a:p>
            <a:r>
              <a:rPr lang="ru-RU" dirty="0"/>
              <a:t>Компоненты сервиса</a:t>
            </a:r>
            <a:endParaRPr lang="en-US" dirty="0"/>
          </a:p>
        </p:txBody>
      </p:sp>
      <p:sp>
        <p:nvSpPr>
          <p:cNvPr id="5" name="Скругленный прямоугольник 4"/>
          <p:cNvSpPr/>
          <p:nvPr/>
        </p:nvSpPr>
        <p:spPr>
          <a:xfrm>
            <a:off x="228600" y="838200"/>
            <a:ext cx="8686800" cy="2819400"/>
          </a:xfrm>
          <a:prstGeom prst="roundRect">
            <a:avLst/>
          </a:prstGeom>
          <a:solidFill>
            <a:schemeClr val="accent2">
              <a:lumMod val="5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just"/>
            <a:r>
              <a:rPr lang="ru-RU" dirty="0">
                <a:latin typeface="Calibri" panose="020F0502020204030204" pitchFamily="34" charset="0"/>
              </a:rPr>
              <a:t>Функционирование сервиса обеспечивается четырьмя составляющими:</a:t>
            </a:r>
          </a:p>
          <a:p>
            <a:pPr algn="just"/>
            <a:endParaRPr lang="ru-RU" dirty="0">
              <a:latin typeface="Calibri" panose="020F0502020204030204" pitchFamily="34" charset="0"/>
            </a:endParaRPr>
          </a:p>
          <a:p>
            <a:pPr marL="285750" indent="-285750" algn="just">
              <a:buFont typeface="Arial" panose="020B0604020202020204" pitchFamily="34" charset="0"/>
              <a:buChar char="•"/>
            </a:pPr>
            <a:r>
              <a:rPr lang="ru-RU" dirty="0" smtClean="0">
                <a:latin typeface="Calibri" panose="020F0502020204030204" pitchFamily="34" charset="0"/>
              </a:rPr>
              <a:t>URL/UR</a:t>
            </a:r>
            <a:r>
              <a:rPr lang="en-US" dirty="0" smtClean="0">
                <a:latin typeface="Calibri" panose="020F0502020204030204" pitchFamily="34" charset="0"/>
              </a:rPr>
              <a:t>N/URI</a:t>
            </a:r>
            <a:r>
              <a:rPr lang="ru-RU" dirty="0" smtClean="0">
                <a:latin typeface="Calibri" panose="020F0502020204030204" pitchFamily="34" charset="0"/>
              </a:rPr>
              <a:t> </a:t>
            </a:r>
            <a:r>
              <a:rPr lang="ru-RU" dirty="0">
                <a:latin typeface="Calibri" panose="020F0502020204030204" pitchFamily="34" charset="0"/>
              </a:rPr>
              <a:t>— унифицированный способ адресации и идентификации сетевых ресурсов;</a:t>
            </a:r>
          </a:p>
          <a:p>
            <a:pPr marL="285750" indent="-285750" algn="just">
              <a:buFont typeface="Arial" panose="020B0604020202020204" pitchFamily="34" charset="0"/>
              <a:buChar char="•"/>
            </a:pPr>
            <a:r>
              <a:rPr lang="ru-RU" dirty="0">
                <a:latin typeface="Calibri" panose="020F0502020204030204" pitchFamily="34" charset="0"/>
              </a:rPr>
              <a:t>HTML — язык гипертекстовой разметки веб-документов;</a:t>
            </a:r>
          </a:p>
          <a:p>
            <a:pPr marL="285750" indent="-285750" algn="just">
              <a:buFont typeface="Arial" panose="020B0604020202020204" pitchFamily="34" charset="0"/>
              <a:buChar char="•"/>
            </a:pPr>
            <a:r>
              <a:rPr lang="ru-RU" dirty="0">
                <a:latin typeface="Calibri" panose="020F0502020204030204" pitchFamily="34" charset="0"/>
              </a:rPr>
              <a:t>HTTP — протокол передачи гипертекста;</a:t>
            </a:r>
          </a:p>
          <a:p>
            <a:pPr marL="285750" indent="-285750" algn="just">
              <a:buFont typeface="Arial" panose="020B0604020202020204" pitchFamily="34" charset="0"/>
              <a:buChar char="•"/>
            </a:pPr>
            <a:r>
              <a:rPr lang="ru-RU" dirty="0">
                <a:latin typeface="Calibri" panose="020F0502020204030204" pitchFamily="34" charset="0"/>
              </a:rPr>
              <a:t>CGI — общий </a:t>
            </a:r>
            <a:r>
              <a:rPr lang="ru-RU" dirty="0" err="1">
                <a:latin typeface="Calibri" panose="020F0502020204030204" pitchFamily="34" charset="0"/>
              </a:rPr>
              <a:t>шлюзовый</a:t>
            </a:r>
            <a:r>
              <a:rPr lang="ru-RU" dirty="0">
                <a:latin typeface="Calibri" panose="020F0502020204030204" pitchFamily="34" charset="0"/>
              </a:rPr>
              <a:t> интерфейс, представляющий доступ к серверным приложениям.</a:t>
            </a:r>
          </a:p>
        </p:txBody>
      </p:sp>
    </p:spTree>
    <p:extLst>
      <p:ext uri="{BB962C8B-B14F-4D97-AF65-F5344CB8AC3E}">
        <p14:creationId xmlns:p14="http://schemas.microsoft.com/office/powerpoint/2010/main" val="273747728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3"/>
          <p:cNvSpPr>
            <a:spLocks noGrp="1"/>
          </p:cNvSpPr>
          <p:nvPr>
            <p:ph type="title"/>
          </p:nvPr>
        </p:nvSpPr>
        <p:spPr/>
        <p:txBody>
          <a:bodyPr/>
          <a:lstStyle/>
          <a:p>
            <a:r>
              <a:rPr lang="ru-RU" dirty="0"/>
              <a:t>Адресация веб-ресурсов. URL, URN, URI</a:t>
            </a:r>
            <a:endParaRPr lang="en-US" dirty="0"/>
          </a:p>
        </p:txBody>
      </p:sp>
      <p:sp>
        <p:nvSpPr>
          <p:cNvPr id="5" name="Скругленный прямоугольник 4"/>
          <p:cNvSpPr/>
          <p:nvPr/>
        </p:nvSpPr>
        <p:spPr>
          <a:xfrm>
            <a:off x="221981" y="3681639"/>
            <a:ext cx="8686800" cy="1600200"/>
          </a:xfrm>
          <a:prstGeom prst="roundRect">
            <a:avLst/>
          </a:prstGeom>
          <a:solidFill>
            <a:schemeClr val="accent2">
              <a:lumMod val="5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b="1" dirty="0">
                <a:latin typeface="Calibri" panose="020F0502020204030204" pitchFamily="34" charset="0"/>
              </a:rPr>
              <a:t>URI</a:t>
            </a:r>
            <a:r>
              <a:rPr lang="en-US" dirty="0">
                <a:latin typeface="Calibri" panose="020F0502020204030204" pitchFamily="34" charset="0"/>
              </a:rPr>
              <a:t> — Uniform Resource Identifier (</a:t>
            </a:r>
            <a:r>
              <a:rPr lang="ru-RU" dirty="0">
                <a:latin typeface="Calibri" panose="020F0502020204030204" pitchFamily="34" charset="0"/>
              </a:rPr>
              <a:t>унифицированный идентификатор ресурса)</a:t>
            </a:r>
          </a:p>
          <a:p>
            <a:r>
              <a:rPr lang="ru-RU" b="1" dirty="0">
                <a:latin typeface="Calibri" panose="020F0502020204030204" pitchFamily="34" charset="0"/>
              </a:rPr>
              <a:t>URL</a:t>
            </a:r>
            <a:r>
              <a:rPr lang="ru-RU" dirty="0">
                <a:latin typeface="Calibri" panose="020F0502020204030204" pitchFamily="34" charset="0"/>
              </a:rPr>
              <a:t> — </a:t>
            </a:r>
            <a:r>
              <a:rPr lang="ru-RU" dirty="0" err="1">
                <a:latin typeface="Calibri" panose="020F0502020204030204" pitchFamily="34" charset="0"/>
              </a:rPr>
              <a:t>Uniform</a:t>
            </a:r>
            <a:r>
              <a:rPr lang="ru-RU" dirty="0">
                <a:latin typeface="Calibri" panose="020F0502020204030204" pitchFamily="34" charset="0"/>
              </a:rPr>
              <a:t> </a:t>
            </a:r>
            <a:r>
              <a:rPr lang="ru-RU" dirty="0" err="1">
                <a:latin typeface="Calibri" panose="020F0502020204030204" pitchFamily="34" charset="0"/>
              </a:rPr>
              <a:t>Resource</a:t>
            </a:r>
            <a:r>
              <a:rPr lang="ru-RU" dirty="0">
                <a:latin typeface="Calibri" panose="020F0502020204030204" pitchFamily="34" charset="0"/>
              </a:rPr>
              <a:t> </a:t>
            </a:r>
            <a:r>
              <a:rPr lang="ru-RU" dirty="0" err="1">
                <a:latin typeface="Calibri" panose="020F0502020204030204" pitchFamily="34" charset="0"/>
              </a:rPr>
              <a:t>Locator</a:t>
            </a:r>
            <a:r>
              <a:rPr lang="ru-RU" dirty="0">
                <a:latin typeface="Calibri" panose="020F0502020204030204" pitchFamily="34" charset="0"/>
              </a:rPr>
              <a:t> (унифицированный определитель местонахождения ресурса)</a:t>
            </a:r>
            <a:r>
              <a:rPr lang="en-US" dirty="0">
                <a:latin typeface="Calibri" panose="020F0502020204030204" pitchFamily="34" charset="0"/>
              </a:rPr>
              <a:t> (</a:t>
            </a:r>
            <a:r>
              <a:rPr lang="ru-RU" dirty="0">
                <a:latin typeface="Calibri" panose="020F0502020204030204" pitchFamily="34" charset="0"/>
              </a:rPr>
              <a:t>Где? Как?</a:t>
            </a:r>
            <a:r>
              <a:rPr lang="en-US" dirty="0">
                <a:latin typeface="Calibri" panose="020F0502020204030204" pitchFamily="34" charset="0"/>
              </a:rPr>
              <a:t>)</a:t>
            </a:r>
            <a:endParaRPr lang="ru-RU" dirty="0">
              <a:latin typeface="Calibri" panose="020F0502020204030204" pitchFamily="34" charset="0"/>
            </a:endParaRPr>
          </a:p>
          <a:p>
            <a:r>
              <a:rPr lang="en-US" b="1" dirty="0">
                <a:latin typeface="Calibri" panose="020F0502020204030204" pitchFamily="34" charset="0"/>
              </a:rPr>
              <a:t>URN</a:t>
            </a:r>
            <a:r>
              <a:rPr lang="en-US" dirty="0">
                <a:latin typeface="Calibri" panose="020F0502020204030204" pitchFamily="34" charset="0"/>
              </a:rPr>
              <a:t> — </a:t>
            </a:r>
            <a:r>
              <a:rPr lang="en-US" dirty="0" err="1">
                <a:latin typeface="Calibri" panose="020F0502020204030204" pitchFamily="34" charset="0"/>
              </a:rPr>
              <a:t>Unifrorm</a:t>
            </a:r>
            <a:r>
              <a:rPr lang="en-US" dirty="0">
                <a:latin typeface="Calibri" panose="020F0502020204030204" pitchFamily="34" charset="0"/>
              </a:rPr>
              <a:t> Resource Name (</a:t>
            </a:r>
            <a:r>
              <a:rPr lang="ru-RU" dirty="0">
                <a:latin typeface="Calibri" panose="020F0502020204030204" pitchFamily="34" charset="0"/>
              </a:rPr>
              <a:t>унифицированное имя ресурса) </a:t>
            </a:r>
            <a:r>
              <a:rPr lang="en-US" dirty="0">
                <a:latin typeface="Calibri" panose="020F0502020204030204" pitchFamily="34" charset="0"/>
              </a:rPr>
              <a:t>(</a:t>
            </a:r>
            <a:r>
              <a:rPr lang="ru-RU" dirty="0">
                <a:latin typeface="Calibri" panose="020F0502020204030204" pitchFamily="34" charset="0"/>
              </a:rPr>
              <a:t>Кто? Что?</a:t>
            </a:r>
            <a:r>
              <a:rPr lang="en-US" dirty="0">
                <a:latin typeface="Calibri" panose="020F0502020204030204" pitchFamily="34" charset="0"/>
              </a:rPr>
              <a:t>)</a:t>
            </a:r>
            <a:endParaRPr lang="ru-RU" dirty="0">
              <a:latin typeface="Calibri" panose="020F0502020204030204" pitchFamily="34" charset="0"/>
            </a:endParaRPr>
          </a:p>
        </p:txBody>
      </p:sp>
      <p:grpSp>
        <p:nvGrpSpPr>
          <p:cNvPr id="43" name="Группа 42"/>
          <p:cNvGrpSpPr/>
          <p:nvPr/>
        </p:nvGrpSpPr>
        <p:grpSpPr>
          <a:xfrm>
            <a:off x="0" y="1066800"/>
            <a:ext cx="9110283" cy="2065702"/>
            <a:chOff x="-28074" y="2115733"/>
            <a:chExt cx="9110283" cy="2065702"/>
          </a:xfrm>
        </p:grpSpPr>
        <p:sp>
          <p:nvSpPr>
            <p:cNvPr id="6" name="TextBox 5"/>
            <p:cNvSpPr txBox="1"/>
            <p:nvPr/>
          </p:nvSpPr>
          <p:spPr>
            <a:xfrm>
              <a:off x="61791" y="2904944"/>
              <a:ext cx="9020418" cy="461665"/>
            </a:xfrm>
            <a:prstGeom prst="rect">
              <a:avLst/>
            </a:prstGeom>
            <a:noFill/>
          </p:spPr>
          <p:txBody>
            <a:bodyPr wrap="none" rtlCol="0">
              <a:spAutoFit/>
            </a:bodyPr>
            <a:lstStyle/>
            <a:p>
              <a:r>
                <a:rPr lang="en-US" sz="2400" dirty="0">
                  <a:latin typeface="Consolas" panose="020B0609020204030204" pitchFamily="49" charset="0"/>
                  <a:cs typeface="Consolas" panose="020B0609020204030204" pitchFamily="49" charset="0"/>
                </a:rPr>
                <a:t>http://www.domain.com:1234/path/to/resourse?a=b&amp;x=y</a:t>
              </a:r>
            </a:p>
          </p:txBody>
        </p:sp>
        <p:grpSp>
          <p:nvGrpSpPr>
            <p:cNvPr id="11" name="Группа 10"/>
            <p:cNvGrpSpPr/>
            <p:nvPr/>
          </p:nvGrpSpPr>
          <p:grpSpPr>
            <a:xfrm>
              <a:off x="212558" y="3414054"/>
              <a:ext cx="657726" cy="381000"/>
              <a:chOff x="256674" y="3581400"/>
              <a:chExt cx="657726" cy="381000"/>
            </a:xfrm>
          </p:grpSpPr>
          <p:cxnSp>
            <p:nvCxnSpPr>
              <p:cNvPr id="8" name="Прямая соединительная линия 7"/>
              <p:cNvCxnSpPr/>
              <p:nvPr/>
            </p:nvCxnSpPr>
            <p:spPr>
              <a:xfrm>
                <a:off x="256674" y="3581400"/>
                <a:ext cx="657726" cy="0"/>
              </a:xfrm>
              <a:prstGeom prst="line">
                <a:avLst/>
              </a:prstGeom>
              <a:ln w="57150">
                <a:solidFill>
                  <a:schemeClr val="accent2">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 name="Прямая соединительная линия 9"/>
              <p:cNvCxnSpPr/>
              <p:nvPr/>
            </p:nvCxnSpPr>
            <p:spPr>
              <a:xfrm flipV="1">
                <a:off x="609600" y="3581400"/>
                <a:ext cx="0" cy="381000"/>
              </a:xfrm>
              <a:prstGeom prst="line">
                <a:avLst/>
              </a:prstGeom>
              <a:ln w="38100">
                <a:solidFill>
                  <a:schemeClr val="accent2">
                    <a:lumMod val="50000"/>
                  </a:schemeClr>
                </a:solidFill>
              </a:ln>
              <a:effectLst/>
            </p:spPr>
            <p:style>
              <a:lnRef idx="2">
                <a:schemeClr val="accent1"/>
              </a:lnRef>
              <a:fillRef idx="0">
                <a:schemeClr val="accent1"/>
              </a:fillRef>
              <a:effectRef idx="1">
                <a:schemeClr val="accent1"/>
              </a:effectRef>
              <a:fontRef idx="minor">
                <a:schemeClr val="tx1"/>
              </a:fontRef>
            </p:style>
          </p:cxnSp>
        </p:grpSp>
        <p:sp>
          <p:nvSpPr>
            <p:cNvPr id="12" name="TextBox 11"/>
            <p:cNvSpPr txBox="1"/>
            <p:nvPr/>
          </p:nvSpPr>
          <p:spPr>
            <a:xfrm>
              <a:off x="-28074" y="3806176"/>
              <a:ext cx="1197764" cy="369332"/>
            </a:xfrm>
            <a:prstGeom prst="rect">
              <a:avLst/>
            </a:prstGeom>
            <a:noFill/>
          </p:spPr>
          <p:txBody>
            <a:bodyPr wrap="none" rtlCol="0">
              <a:spAutoFit/>
            </a:bodyPr>
            <a:lstStyle/>
            <a:p>
              <a:r>
                <a:rPr lang="en-US" b="1" dirty="0">
                  <a:solidFill>
                    <a:schemeClr val="accent3">
                      <a:lumMod val="75000"/>
                    </a:schemeClr>
                  </a:solidFill>
                  <a:latin typeface="Consolas" panose="020B0609020204030204" pitchFamily="49" charset="0"/>
                  <a:cs typeface="Consolas" panose="020B0609020204030204" pitchFamily="49" charset="0"/>
                </a:rPr>
                <a:t>protocol</a:t>
              </a:r>
            </a:p>
          </p:txBody>
        </p:sp>
        <p:grpSp>
          <p:nvGrpSpPr>
            <p:cNvPr id="13" name="Группа 12"/>
            <p:cNvGrpSpPr/>
            <p:nvPr/>
          </p:nvGrpSpPr>
          <p:grpSpPr>
            <a:xfrm>
              <a:off x="1371600" y="3425176"/>
              <a:ext cx="2362200" cy="381000"/>
              <a:chOff x="-657726" y="3581400"/>
              <a:chExt cx="2362200" cy="381000"/>
            </a:xfrm>
          </p:grpSpPr>
          <p:cxnSp>
            <p:nvCxnSpPr>
              <p:cNvPr id="14" name="Прямая соединительная линия 13"/>
              <p:cNvCxnSpPr/>
              <p:nvPr/>
            </p:nvCxnSpPr>
            <p:spPr>
              <a:xfrm>
                <a:off x="-657726" y="3581400"/>
                <a:ext cx="2362200" cy="0"/>
              </a:xfrm>
              <a:prstGeom prst="line">
                <a:avLst/>
              </a:prstGeom>
              <a:ln w="57150">
                <a:solidFill>
                  <a:schemeClr val="accent2">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5" name="Прямая соединительная линия 14"/>
              <p:cNvCxnSpPr/>
              <p:nvPr/>
            </p:nvCxnSpPr>
            <p:spPr>
              <a:xfrm flipV="1">
                <a:off x="609600" y="3581400"/>
                <a:ext cx="0" cy="381000"/>
              </a:xfrm>
              <a:prstGeom prst="line">
                <a:avLst/>
              </a:prstGeom>
              <a:ln w="38100">
                <a:solidFill>
                  <a:schemeClr val="accent2">
                    <a:lumMod val="50000"/>
                  </a:schemeClr>
                </a:solidFill>
              </a:ln>
              <a:effectLst/>
            </p:spPr>
            <p:style>
              <a:lnRef idx="2">
                <a:schemeClr val="accent1"/>
              </a:lnRef>
              <a:fillRef idx="0">
                <a:schemeClr val="accent1"/>
              </a:fillRef>
              <a:effectRef idx="1">
                <a:schemeClr val="accent1"/>
              </a:effectRef>
              <a:fontRef idx="minor">
                <a:schemeClr val="tx1"/>
              </a:fontRef>
            </p:style>
          </p:cxnSp>
        </p:grpSp>
        <p:sp>
          <p:nvSpPr>
            <p:cNvPr id="19" name="TextBox 18"/>
            <p:cNvSpPr txBox="1"/>
            <p:nvPr/>
          </p:nvSpPr>
          <p:spPr>
            <a:xfrm>
              <a:off x="2293318" y="3795054"/>
              <a:ext cx="691215" cy="369332"/>
            </a:xfrm>
            <a:prstGeom prst="rect">
              <a:avLst/>
            </a:prstGeom>
            <a:noFill/>
          </p:spPr>
          <p:txBody>
            <a:bodyPr wrap="none" rtlCol="0">
              <a:spAutoFit/>
            </a:bodyPr>
            <a:lstStyle/>
            <a:p>
              <a:r>
                <a:rPr lang="en-US" b="1" dirty="0">
                  <a:solidFill>
                    <a:schemeClr val="accent3">
                      <a:lumMod val="75000"/>
                    </a:schemeClr>
                  </a:solidFill>
                  <a:latin typeface="Consolas" panose="020B0609020204030204" pitchFamily="49" charset="0"/>
                  <a:cs typeface="Consolas" panose="020B0609020204030204" pitchFamily="49" charset="0"/>
                </a:rPr>
                <a:t>host</a:t>
              </a:r>
            </a:p>
          </p:txBody>
        </p:sp>
        <p:grpSp>
          <p:nvGrpSpPr>
            <p:cNvPr id="23" name="Группа 22"/>
            <p:cNvGrpSpPr/>
            <p:nvPr/>
          </p:nvGrpSpPr>
          <p:grpSpPr>
            <a:xfrm rot="10800000">
              <a:off x="3886901" y="2523944"/>
              <a:ext cx="657726" cy="381000"/>
              <a:chOff x="256674" y="3581400"/>
              <a:chExt cx="657726" cy="381000"/>
            </a:xfrm>
          </p:grpSpPr>
          <p:cxnSp>
            <p:nvCxnSpPr>
              <p:cNvPr id="24" name="Прямая соединительная линия 23"/>
              <p:cNvCxnSpPr/>
              <p:nvPr/>
            </p:nvCxnSpPr>
            <p:spPr>
              <a:xfrm>
                <a:off x="256674" y="3581400"/>
                <a:ext cx="657726" cy="0"/>
              </a:xfrm>
              <a:prstGeom prst="line">
                <a:avLst/>
              </a:prstGeom>
              <a:ln w="57150">
                <a:solidFill>
                  <a:schemeClr val="accent2">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5" name="Прямая соединительная линия 24"/>
              <p:cNvCxnSpPr/>
              <p:nvPr/>
            </p:nvCxnSpPr>
            <p:spPr>
              <a:xfrm flipV="1">
                <a:off x="609600" y="3581400"/>
                <a:ext cx="0" cy="381000"/>
              </a:xfrm>
              <a:prstGeom prst="line">
                <a:avLst/>
              </a:prstGeom>
              <a:ln w="38100">
                <a:solidFill>
                  <a:schemeClr val="accent2">
                    <a:lumMod val="50000"/>
                  </a:schemeClr>
                </a:solidFill>
              </a:ln>
              <a:effectLst/>
            </p:spPr>
            <p:style>
              <a:lnRef idx="2">
                <a:schemeClr val="accent1"/>
              </a:lnRef>
              <a:fillRef idx="0">
                <a:schemeClr val="accent1"/>
              </a:fillRef>
              <a:effectRef idx="1">
                <a:schemeClr val="accent1"/>
              </a:effectRef>
              <a:fontRef idx="minor">
                <a:schemeClr val="tx1"/>
              </a:fontRef>
            </p:style>
          </p:cxnSp>
        </p:grpSp>
        <p:sp>
          <p:nvSpPr>
            <p:cNvPr id="26" name="TextBox 25"/>
            <p:cNvSpPr txBox="1"/>
            <p:nvPr/>
          </p:nvSpPr>
          <p:spPr>
            <a:xfrm>
              <a:off x="3846092" y="2115734"/>
              <a:ext cx="691215" cy="369332"/>
            </a:xfrm>
            <a:prstGeom prst="rect">
              <a:avLst/>
            </a:prstGeom>
            <a:noFill/>
          </p:spPr>
          <p:txBody>
            <a:bodyPr wrap="none" rtlCol="0">
              <a:spAutoFit/>
            </a:bodyPr>
            <a:lstStyle/>
            <a:p>
              <a:r>
                <a:rPr lang="en-US" b="1" dirty="0">
                  <a:solidFill>
                    <a:schemeClr val="accent3">
                      <a:lumMod val="75000"/>
                    </a:schemeClr>
                  </a:solidFill>
                  <a:latin typeface="Consolas" panose="020B0609020204030204" pitchFamily="49" charset="0"/>
                  <a:cs typeface="Consolas" panose="020B0609020204030204" pitchFamily="49" charset="0"/>
                </a:rPr>
                <a:t>port</a:t>
              </a:r>
            </a:p>
          </p:txBody>
        </p:sp>
        <p:grpSp>
          <p:nvGrpSpPr>
            <p:cNvPr id="27" name="Группа 26"/>
            <p:cNvGrpSpPr/>
            <p:nvPr/>
          </p:nvGrpSpPr>
          <p:grpSpPr>
            <a:xfrm>
              <a:off x="4724400" y="3415698"/>
              <a:ext cx="2667000" cy="381000"/>
              <a:chOff x="-790754" y="3581400"/>
              <a:chExt cx="2667000" cy="381000"/>
            </a:xfrm>
          </p:grpSpPr>
          <p:cxnSp>
            <p:nvCxnSpPr>
              <p:cNvPr id="28" name="Прямая соединительная линия 27"/>
              <p:cNvCxnSpPr/>
              <p:nvPr/>
            </p:nvCxnSpPr>
            <p:spPr>
              <a:xfrm>
                <a:off x="-790754" y="3590878"/>
                <a:ext cx="2667000" cy="0"/>
              </a:xfrm>
              <a:prstGeom prst="line">
                <a:avLst/>
              </a:prstGeom>
              <a:ln w="57150">
                <a:solidFill>
                  <a:schemeClr val="accent2">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9" name="Прямая соединительная линия 28"/>
              <p:cNvCxnSpPr/>
              <p:nvPr/>
            </p:nvCxnSpPr>
            <p:spPr>
              <a:xfrm flipV="1">
                <a:off x="609600" y="3581400"/>
                <a:ext cx="0" cy="381000"/>
              </a:xfrm>
              <a:prstGeom prst="line">
                <a:avLst/>
              </a:prstGeom>
              <a:ln w="38100">
                <a:solidFill>
                  <a:schemeClr val="accent2">
                    <a:lumMod val="50000"/>
                  </a:schemeClr>
                </a:solidFill>
              </a:ln>
              <a:effectLst/>
            </p:spPr>
            <p:style>
              <a:lnRef idx="2">
                <a:schemeClr val="accent1"/>
              </a:lnRef>
              <a:fillRef idx="0">
                <a:schemeClr val="accent1"/>
              </a:fillRef>
              <a:effectRef idx="1">
                <a:schemeClr val="accent1"/>
              </a:effectRef>
              <a:fontRef idx="minor">
                <a:schemeClr val="tx1"/>
              </a:fontRef>
            </p:style>
          </p:cxnSp>
        </p:grpSp>
        <p:sp>
          <p:nvSpPr>
            <p:cNvPr id="30" name="TextBox 29"/>
            <p:cNvSpPr txBox="1"/>
            <p:nvPr/>
          </p:nvSpPr>
          <p:spPr>
            <a:xfrm>
              <a:off x="5209279" y="3812103"/>
              <a:ext cx="1830950" cy="369332"/>
            </a:xfrm>
            <a:prstGeom prst="rect">
              <a:avLst/>
            </a:prstGeom>
            <a:noFill/>
          </p:spPr>
          <p:txBody>
            <a:bodyPr wrap="none" rtlCol="0">
              <a:spAutoFit/>
            </a:bodyPr>
            <a:lstStyle/>
            <a:p>
              <a:r>
                <a:rPr lang="en-US" b="1" dirty="0">
                  <a:solidFill>
                    <a:schemeClr val="accent3">
                      <a:lumMod val="75000"/>
                    </a:schemeClr>
                  </a:solidFill>
                  <a:latin typeface="Consolas" panose="020B0609020204030204" pitchFamily="49" charset="0"/>
                  <a:cs typeface="Consolas" panose="020B0609020204030204" pitchFamily="49" charset="0"/>
                </a:rPr>
                <a:t>resource path</a:t>
              </a:r>
            </a:p>
          </p:txBody>
        </p:sp>
        <p:grpSp>
          <p:nvGrpSpPr>
            <p:cNvPr id="37" name="Группа 36"/>
            <p:cNvGrpSpPr/>
            <p:nvPr/>
          </p:nvGrpSpPr>
          <p:grpSpPr>
            <a:xfrm rot="10800000">
              <a:off x="7543800" y="2523943"/>
              <a:ext cx="1219200" cy="381000"/>
              <a:chOff x="-22664" y="3581400"/>
              <a:chExt cx="1219200" cy="381000"/>
            </a:xfrm>
          </p:grpSpPr>
          <p:cxnSp>
            <p:nvCxnSpPr>
              <p:cNvPr id="38" name="Прямая соединительная линия 37"/>
              <p:cNvCxnSpPr/>
              <p:nvPr/>
            </p:nvCxnSpPr>
            <p:spPr>
              <a:xfrm rot="10800000" flipH="1">
                <a:off x="-22664" y="3581400"/>
                <a:ext cx="1219200" cy="0"/>
              </a:xfrm>
              <a:prstGeom prst="line">
                <a:avLst/>
              </a:prstGeom>
              <a:ln w="57150">
                <a:solidFill>
                  <a:schemeClr val="accent2">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9" name="Прямая соединительная линия 38"/>
              <p:cNvCxnSpPr/>
              <p:nvPr/>
            </p:nvCxnSpPr>
            <p:spPr>
              <a:xfrm flipV="1">
                <a:off x="609600" y="3581400"/>
                <a:ext cx="0" cy="381000"/>
              </a:xfrm>
              <a:prstGeom prst="line">
                <a:avLst/>
              </a:prstGeom>
              <a:ln w="38100">
                <a:solidFill>
                  <a:schemeClr val="accent2">
                    <a:lumMod val="50000"/>
                  </a:schemeClr>
                </a:solidFill>
              </a:ln>
              <a:effectLst/>
            </p:spPr>
            <p:style>
              <a:lnRef idx="2">
                <a:schemeClr val="accent1"/>
              </a:lnRef>
              <a:fillRef idx="0">
                <a:schemeClr val="accent1"/>
              </a:fillRef>
              <a:effectRef idx="1">
                <a:schemeClr val="accent1"/>
              </a:effectRef>
              <a:fontRef idx="minor">
                <a:schemeClr val="tx1"/>
              </a:fontRef>
            </p:style>
          </p:cxnSp>
        </p:grpSp>
        <p:sp>
          <p:nvSpPr>
            <p:cNvPr id="40" name="TextBox 39"/>
            <p:cNvSpPr txBox="1"/>
            <p:nvPr/>
          </p:nvSpPr>
          <p:spPr>
            <a:xfrm>
              <a:off x="7785127" y="2115733"/>
              <a:ext cx="817853" cy="369332"/>
            </a:xfrm>
            <a:prstGeom prst="rect">
              <a:avLst/>
            </a:prstGeom>
            <a:noFill/>
          </p:spPr>
          <p:txBody>
            <a:bodyPr wrap="none" rtlCol="0">
              <a:spAutoFit/>
            </a:bodyPr>
            <a:lstStyle/>
            <a:p>
              <a:r>
                <a:rPr lang="en-US" b="1" dirty="0">
                  <a:solidFill>
                    <a:schemeClr val="accent3">
                      <a:lumMod val="75000"/>
                    </a:schemeClr>
                  </a:solidFill>
                  <a:latin typeface="Consolas" panose="020B0609020204030204" pitchFamily="49" charset="0"/>
                  <a:cs typeface="Consolas" panose="020B0609020204030204" pitchFamily="49" charset="0"/>
                </a:rPr>
                <a:t>query</a:t>
              </a:r>
            </a:p>
          </p:txBody>
        </p:sp>
      </p:grpSp>
    </p:spTree>
    <p:extLst>
      <p:ext uri="{BB962C8B-B14F-4D97-AF65-F5344CB8AC3E}">
        <p14:creationId xmlns:p14="http://schemas.microsoft.com/office/powerpoint/2010/main" val="8017972"/>
      </p:ext>
    </p:extLst>
  </p:cSld>
  <p:clrMapOvr>
    <a:masterClrMapping/>
  </p:clrMapOvr>
  <p:timing>
    <p:tnLst>
      <p:par>
        <p:cTn id="1" dur="indefinite" restart="never" nodeType="tmRoot"/>
      </p:par>
    </p:tnLst>
  </p:timing>
</p:sld>
</file>

<file path=ppt/theme/theme1.xml><?xml version="1.0" encoding="utf-8"?>
<a:theme xmlns:a="http://schemas.openxmlformats.org/drawingml/2006/main" name="EPAM_PPT_General_Template_20150223">
  <a:themeElements>
    <a:clrScheme name="EPAM_Color">
      <a:dk1>
        <a:srgbClr val="464547"/>
      </a:dk1>
      <a:lt1>
        <a:sysClr val="window" lastClr="FFFFFF"/>
      </a:lt1>
      <a:dk2>
        <a:srgbClr val="666666"/>
      </a:dk2>
      <a:lt2>
        <a:srgbClr val="999999"/>
      </a:lt2>
      <a:accent1>
        <a:srgbClr val="CCCCCC"/>
      </a:accent1>
      <a:accent2>
        <a:srgbClr val="39C2D7"/>
      </a:accent2>
      <a:accent3>
        <a:srgbClr val="1B8BA0"/>
      </a:accent3>
      <a:accent4>
        <a:srgbClr val="A3C644"/>
      </a:accent4>
      <a:accent5>
        <a:srgbClr val="7F993A"/>
      </a:accent5>
      <a:accent6>
        <a:srgbClr val="B22746"/>
      </a:accent6>
      <a:hlink>
        <a:srgbClr val="32B6CE"/>
      </a:hlink>
      <a:folHlink>
        <a:srgbClr val="1B8A9F"/>
      </a:folHlink>
    </a:clrScheme>
    <a:fontScheme name="Custom 5">
      <a:majorFont>
        <a:latin typeface="Arial Black"/>
        <a:ea typeface=""/>
        <a:cs typeface=""/>
      </a:majorFont>
      <a:minorFont>
        <a:latin typeface="Trebuchet MS"/>
        <a:ea typeface=""/>
        <a:cs typeface=""/>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2">
            <a:lumMod val="50000"/>
          </a:schemeClr>
        </a:solidFill>
        <a:ln>
          <a:solidFill>
            <a:schemeClr val="accent2">
              <a:lumMod val="50000"/>
            </a:schemeClr>
          </a:solidFill>
        </a:ln>
        <a:effectLst/>
      </a:spPr>
      <a:bodyPr rtlCol="0" anchor="ctr"/>
      <a:lstStyle>
        <a:defPPr algn="just">
          <a:defRPr dirty="0" smtClean="0">
            <a:latin typeface="Calibri" panose="020F0502020204030204" pitchFamily="34" charset="0"/>
          </a:defRPr>
        </a:defPPr>
      </a:lstStyle>
      <a:style>
        <a:lnRef idx="1">
          <a:schemeClr val="accent1"/>
        </a:lnRef>
        <a:fillRef idx="3">
          <a:schemeClr val="accent1"/>
        </a:fillRef>
        <a:effectRef idx="2">
          <a:schemeClr val="accent1"/>
        </a:effectRef>
        <a:fontRef idx="minor">
          <a:schemeClr val="lt1"/>
        </a:fontRef>
      </a:style>
    </a:spDef>
    <a:lnDef>
      <a:spPr>
        <a:ln w="38100">
          <a:solidFill>
            <a:schemeClr val="accent2">
              <a:lumMod val="50000"/>
            </a:schemeClr>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 Progress Report 2015. Anzhelika KRAVCHUK" id="{BEF425CB-6D6F-3C4B-BDD6-805C803C4927}" vid="{68945816-9B0B-B749-8A33-A2C9A1DA0CA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175146E524073F468C4FC57E5B2789C1" ma:contentTypeVersion="0" ma:contentTypeDescription="Create a new document." ma:contentTypeScope="" ma:versionID="2cd562bb1c5679eea0696edea0d34439">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Props1.xml><?xml version="1.0" encoding="utf-8"?>
<ds:datastoreItem xmlns:ds="http://schemas.openxmlformats.org/officeDocument/2006/customXml" ds:itemID="{AC39EE30-2332-4187-B3E5-769508514A19}">
  <ds:schemaRefs>
    <ds:schemaRef ds:uri="http://schemas.microsoft.com/sharepoint/v3/contenttype/forms"/>
  </ds:schemaRefs>
</ds:datastoreItem>
</file>

<file path=customXml/itemProps2.xml><?xml version="1.0" encoding="utf-8"?>
<ds:datastoreItem xmlns:ds="http://schemas.openxmlformats.org/officeDocument/2006/customXml" ds:itemID="{F6F96B3B-5B2C-4996-9E02-395DA9EA8E7E}">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www.w3.org/XML/1998/namespace"/>
    <ds:schemaRef ds:uri="http://purl.org/dc/dcmitype/"/>
  </ds:schemaRefs>
</ds:datastoreItem>
</file>

<file path=customXml/itemProps3.xml><?xml version="1.0" encoding="utf-8"?>
<ds:datastoreItem xmlns:ds="http://schemas.openxmlformats.org/officeDocument/2006/customXml" ds:itemID="{034CAA0A-5047-4F67-A62F-383038D28FE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docProps/app.xml><?xml version="1.0" encoding="utf-8"?>
<Properties xmlns="http://schemas.openxmlformats.org/officeDocument/2006/extended-properties" xmlns:vt="http://schemas.openxmlformats.org/officeDocument/2006/docPropsVTypes">
  <Template>Basic Program Constructions</Template>
  <TotalTime>21530</TotalTime>
  <Words>4710</Words>
  <Application>Microsoft Macintosh PowerPoint</Application>
  <PresentationFormat>On-screen Show (4:3)</PresentationFormat>
  <Paragraphs>480</Paragraphs>
  <Slides>45</Slides>
  <Notes>42</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45</vt:i4>
      </vt:variant>
    </vt:vector>
  </HeadingPairs>
  <TitlesOfParts>
    <vt:vector size="58" baseType="lpstr">
      <vt:lpstr>Arial Black</vt:lpstr>
      <vt:lpstr>Calibri</vt:lpstr>
      <vt:lpstr>Cambria Math</vt:lpstr>
      <vt:lpstr>Consolas</vt:lpstr>
      <vt:lpstr>Helvetica</vt:lpstr>
      <vt:lpstr>Helvetica LT Std</vt:lpstr>
      <vt:lpstr>Lucida Grande</vt:lpstr>
      <vt:lpstr>Narkisim</vt:lpstr>
      <vt:lpstr>Segoe Script</vt:lpstr>
      <vt:lpstr>Trebuchet MS</vt:lpstr>
      <vt:lpstr>Wingdings</vt:lpstr>
      <vt:lpstr>Arial</vt:lpstr>
      <vt:lpstr>EPAM_PPT_General_Template_20150223</vt:lpstr>
      <vt:lpstr>PowerPoint Presentation</vt:lpstr>
      <vt:lpstr>Что такое Интернет?</vt:lpstr>
      <vt:lpstr>Что такое WWW?</vt:lpstr>
      <vt:lpstr>Что такое WWW?</vt:lpstr>
      <vt:lpstr>Программное обеспечение сервиса www</vt:lpstr>
      <vt:lpstr>Программное обеспечение сервиса www</vt:lpstr>
      <vt:lpstr>Программное обеспечение сервиса www</vt:lpstr>
      <vt:lpstr>Компоненты сервиса</vt:lpstr>
      <vt:lpstr>Адресация веб-ресурсов. URL, URN, URI</vt:lpstr>
      <vt:lpstr>Адресация веб-ресурсов. URL, URN, URI</vt:lpstr>
      <vt:lpstr>Язык гипертекстовой разметки HTML</vt:lpstr>
      <vt:lpstr>Язык гипертекстовой разметки HTML</vt:lpstr>
      <vt:lpstr>Язык гипертекстовой разметки HTML</vt:lpstr>
      <vt:lpstr>Протокол HTTP</vt:lpstr>
      <vt:lpstr>Протокол HTTP</vt:lpstr>
      <vt:lpstr>Транзакция HTTP</vt:lpstr>
      <vt:lpstr>Структура протокола HTTP</vt:lpstr>
      <vt:lpstr>Стартовая строка HTTP</vt:lpstr>
      <vt:lpstr>Методы протокола HTTP</vt:lpstr>
      <vt:lpstr>Методы протокола HTTP</vt:lpstr>
      <vt:lpstr>Методы GET и POST протокола HTTP</vt:lpstr>
      <vt:lpstr>Коды состояния </vt:lpstr>
      <vt:lpstr>Коды состояния </vt:lpstr>
      <vt:lpstr>Коды состояния </vt:lpstr>
      <vt:lpstr>Коды состояния </vt:lpstr>
      <vt:lpstr>Коды состояния </vt:lpstr>
      <vt:lpstr>Коды состояния </vt:lpstr>
      <vt:lpstr>Коды состояния </vt:lpstr>
      <vt:lpstr>Заголовки протокола HTTP</vt:lpstr>
      <vt:lpstr>Заголовки протокола HTTP</vt:lpstr>
      <vt:lpstr>Заголовки протокола HTTP</vt:lpstr>
      <vt:lpstr>Заголовки протокола HTTP</vt:lpstr>
      <vt:lpstr>Заголовки протокола HTTP</vt:lpstr>
      <vt:lpstr>Заголовки протокола HTTP</vt:lpstr>
      <vt:lpstr>Заголовки протокола HTTP</vt:lpstr>
      <vt:lpstr>Заголовки протокола HTTP</vt:lpstr>
      <vt:lpstr>Internet Media Types</vt:lpstr>
      <vt:lpstr>Тело сообщения</vt:lpstr>
      <vt:lpstr>Common Gateway Interface</vt:lpstr>
      <vt:lpstr>Common Gateway Interface</vt:lpstr>
      <vt:lpstr>Расширение функций веб-серверов. Модули ISAPI и DSO</vt:lpstr>
      <vt:lpstr>Модули ISAPI</vt:lpstr>
      <vt:lpstr>Модули ISAPI</vt:lpstr>
      <vt:lpstr>PowerPoint Presentation</vt:lpstr>
      <vt:lpstr>PowerPoint Presentation</vt:lpstr>
    </vt:vector>
  </TitlesOfParts>
  <Company>EPAM</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NET.C#.03 Объявление и вызов методов в C#</dc:title>
  <dc:creator>Anzhelika Kravchuk</dc:creator>
  <cp:lastModifiedBy>Анжелика Кравчук</cp:lastModifiedBy>
  <cp:revision>1416</cp:revision>
  <dcterms:created xsi:type="dcterms:W3CDTF">2008-09-08T12:48:20Z</dcterms:created>
  <dcterms:modified xsi:type="dcterms:W3CDTF">2016-02-15T08:27:58Z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0x010100175146E524073F468C4FC57E5B2789C1</vt:lpwstr>
  </property>
</Properties>
</file>